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335" r:id="rId2"/>
    <p:sldId id="256" r:id="rId3"/>
    <p:sldId id="287" r:id="rId4"/>
    <p:sldId id="288" r:id="rId5"/>
    <p:sldId id="289" r:id="rId6"/>
    <p:sldId id="290" r:id="rId7"/>
    <p:sldId id="292" r:id="rId8"/>
    <p:sldId id="293" r:id="rId9"/>
    <p:sldId id="294" r:id="rId10"/>
    <p:sldId id="295" r:id="rId11"/>
    <p:sldId id="296" r:id="rId12"/>
    <p:sldId id="297" r:id="rId13"/>
    <p:sldId id="298" r:id="rId14"/>
    <p:sldId id="299" r:id="rId15"/>
    <p:sldId id="300" r:id="rId16"/>
    <p:sldId id="303" r:id="rId17"/>
    <p:sldId id="304" r:id="rId18"/>
    <p:sldId id="305" r:id="rId19"/>
    <p:sldId id="306" r:id="rId20"/>
    <p:sldId id="284" r:id="rId21"/>
    <p:sldId id="308" r:id="rId22"/>
    <p:sldId id="307" r:id="rId23"/>
    <p:sldId id="309" r:id="rId24"/>
    <p:sldId id="310" r:id="rId25"/>
    <p:sldId id="334" r:id="rId26"/>
    <p:sldId id="268" r:id="rId27"/>
    <p:sldId id="311" r:id="rId28"/>
    <p:sldId id="269" r:id="rId29"/>
    <p:sldId id="312" r:id="rId30"/>
    <p:sldId id="270" r:id="rId31"/>
    <p:sldId id="313" r:id="rId32"/>
    <p:sldId id="271" r:id="rId33"/>
    <p:sldId id="314" r:id="rId34"/>
    <p:sldId id="272" r:id="rId35"/>
    <p:sldId id="315" r:id="rId36"/>
    <p:sldId id="285" r:id="rId37"/>
    <p:sldId id="286" r:id="rId38"/>
    <p:sldId id="265" r:id="rId39"/>
    <p:sldId id="331" r:id="rId40"/>
    <p:sldId id="264" r:id="rId41"/>
    <p:sldId id="332" r:id="rId42"/>
    <p:sldId id="266" r:id="rId43"/>
    <p:sldId id="267" r:id="rId44"/>
    <p:sldId id="273" r:id="rId45"/>
    <p:sldId id="317" r:id="rId46"/>
    <p:sldId id="325" r:id="rId47"/>
    <p:sldId id="274" r:id="rId48"/>
    <p:sldId id="318" r:id="rId49"/>
    <p:sldId id="316" r:id="rId50"/>
    <p:sldId id="275" r:id="rId51"/>
    <p:sldId id="319" r:id="rId52"/>
    <p:sldId id="276" r:id="rId53"/>
    <p:sldId id="320" r:id="rId54"/>
    <p:sldId id="277" r:id="rId55"/>
    <p:sldId id="321" r:id="rId56"/>
    <p:sldId id="322" r:id="rId57"/>
    <p:sldId id="278" r:id="rId58"/>
    <p:sldId id="279" r:id="rId59"/>
    <p:sldId id="333" r:id="rId60"/>
    <p:sldId id="281" r:id="rId61"/>
    <p:sldId id="323" r:id="rId62"/>
    <p:sldId id="324" r:id="rId63"/>
    <p:sldId id="326" r:id="rId64"/>
    <p:sldId id="327" r:id="rId65"/>
    <p:sldId id="259" r:id="rId66"/>
    <p:sldId id="330"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439" autoAdjust="0"/>
  </p:normalViewPr>
  <p:slideViewPr>
    <p:cSldViewPr>
      <p:cViewPr varScale="1">
        <p:scale>
          <a:sx n="108" d="100"/>
          <a:sy n="108" d="100"/>
        </p:scale>
        <p:origin x="-162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12"/>
    </p:cViewPr>
  </p:sorterViewPr>
  <p:notesViewPr>
    <p:cSldViewPr>
      <p:cViewPr varScale="1">
        <p:scale>
          <a:sx n="89" d="100"/>
          <a:sy n="89" d="100"/>
        </p:scale>
        <p:origin x="-3762"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CEE3F8-A811-4F4B-AD90-358D4DC2ECA7}" type="datetimeFigureOut">
              <a:rPr lang="en-US" smtClean="0"/>
              <a:t>2/10/2014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D3C13F-9461-4874-A0B4-F12318FB5B97}"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D081B8-F10A-41AB-8637-C01EB49BEBB1}" type="datetimeFigureOut">
              <a:rPr lang="en-US" smtClean="0"/>
              <a:pPr/>
              <a:t>2/10/2014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2509C2-F0EF-402F-8926-23D13928AC6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Christopher Boyce was a young TRW employee with a Top Secret US Government security clearance who decided, along with his friend </a:t>
            </a:r>
            <a:r>
              <a:rPr lang="en-US" sz="1200" kern="1200" dirty="0" err="1" smtClean="0">
                <a:solidFill>
                  <a:schemeClr val="tx1"/>
                </a:solidFill>
                <a:latin typeface="+mn-lt"/>
                <a:ea typeface="+mn-ea"/>
                <a:cs typeface="+mn-cs"/>
              </a:rPr>
              <a:t>Daulton</a:t>
            </a:r>
            <a:r>
              <a:rPr lang="en-US" sz="1200" kern="1200" dirty="0" smtClean="0">
                <a:solidFill>
                  <a:schemeClr val="tx1"/>
                </a:solidFill>
                <a:latin typeface="+mn-lt"/>
                <a:ea typeface="+mn-ea"/>
                <a:cs typeface="+mn-cs"/>
              </a:rPr>
              <a:t> Lee, to sell classified satellite information to the Soviet KGB for money. They were caught in 1977 after committing espionage for two years and   sentenced to life in prison. In April 1985, Boyce testified at hearings before the Senate Permanent Subcommittee on Investigations in Washington, DC, which concerned the US Government Personnel Security Program. During the proceedings, Boyce submitted a written statement of his spying experiences, the conclusion of which says:</a:t>
            </a:r>
          </a:p>
          <a:p>
            <a:endParaRPr lang="en-US" dirty="0"/>
          </a:p>
        </p:txBody>
      </p:sp>
      <p:sp>
        <p:nvSpPr>
          <p:cNvPr id="4" name="Slide Number Placeholder 3"/>
          <p:cNvSpPr>
            <a:spLocks noGrp="1"/>
          </p:cNvSpPr>
          <p:nvPr>
            <p:ph type="sldNum" sz="quarter" idx="10"/>
          </p:nvPr>
        </p:nvSpPr>
        <p:spPr/>
        <p:txBody>
          <a:bodyPr/>
          <a:lstStyle/>
          <a:p>
            <a:fld id="{0A2509C2-F0EF-402F-8926-23D13928AC6D}"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Christopher Boyce was a young TRW employee with a Top Secret US Government security clearance who decided, along with his friend </a:t>
            </a:r>
            <a:r>
              <a:rPr lang="en-US" sz="1200" kern="1200" dirty="0" err="1" smtClean="0">
                <a:solidFill>
                  <a:schemeClr val="tx1"/>
                </a:solidFill>
                <a:latin typeface="+mn-lt"/>
                <a:ea typeface="+mn-ea"/>
                <a:cs typeface="+mn-cs"/>
              </a:rPr>
              <a:t>Daulton</a:t>
            </a:r>
            <a:r>
              <a:rPr lang="en-US" sz="1200" kern="1200" dirty="0" smtClean="0">
                <a:solidFill>
                  <a:schemeClr val="tx1"/>
                </a:solidFill>
                <a:latin typeface="+mn-lt"/>
                <a:ea typeface="+mn-ea"/>
                <a:cs typeface="+mn-cs"/>
              </a:rPr>
              <a:t> Lee, to sell classified satellite information to the Soviet KGB for money. They were caught in 1977 after committing espionage for two years and   sentenced to life in prison. In April 1985, Boyce testified at hearings before the Senate Permanent Subcommittee on Investigations in Washington, DC, which concerned the US Government Personnel Security Program. During the proceedings, Boyce submitted a written statement of his spying experiences, the conclusion of which says:</a:t>
            </a:r>
          </a:p>
          <a:p>
            <a:endParaRPr lang="en-US" dirty="0"/>
          </a:p>
        </p:txBody>
      </p:sp>
      <p:sp>
        <p:nvSpPr>
          <p:cNvPr id="4" name="Slide Number Placeholder 3"/>
          <p:cNvSpPr>
            <a:spLocks noGrp="1"/>
          </p:cNvSpPr>
          <p:nvPr>
            <p:ph type="sldNum" sz="quarter" idx="10"/>
          </p:nvPr>
        </p:nvSpPr>
        <p:spPr/>
        <p:txBody>
          <a:bodyPr/>
          <a:lstStyle/>
          <a:p>
            <a:fld id="{0A2509C2-F0EF-402F-8926-23D13928AC6D}"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http://www.cnn.com/2013/06/14/world/asia/hong-kong-boyce-snowden/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latin typeface="+mn-lt"/>
                <a:ea typeface="+mn-ea"/>
                <a:cs typeface="+mn-cs"/>
              </a:rPr>
              <a:t>Convicted U.S. spy Christopher Boyce: 'Snowden is doomed'</a:t>
            </a:r>
          </a:p>
          <a:p>
            <a:endParaRPr lang="en-US" dirty="0"/>
          </a:p>
        </p:txBody>
      </p:sp>
      <p:sp>
        <p:nvSpPr>
          <p:cNvPr id="4" name="Slide Number Placeholder 3"/>
          <p:cNvSpPr>
            <a:spLocks noGrp="1"/>
          </p:cNvSpPr>
          <p:nvPr>
            <p:ph type="sldNum" sz="quarter" idx="10"/>
          </p:nvPr>
        </p:nvSpPr>
        <p:spPr/>
        <p:txBody>
          <a:bodyPr/>
          <a:lstStyle/>
          <a:p>
            <a:fld id="{0A2509C2-F0EF-402F-8926-23D13928AC6D}"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www.cnn.com/2013/06/14/world/asia/hong-kong-boyce-snowden/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latin typeface="+mn-lt"/>
                <a:ea typeface="+mn-ea"/>
                <a:cs typeface="+mn-cs"/>
              </a:rPr>
              <a:t>Convicted U.S. spy Christopher Boyce: 'Snowden is doomed'</a:t>
            </a:r>
          </a:p>
          <a:p>
            <a:endParaRPr lang="en-US" dirty="0"/>
          </a:p>
        </p:txBody>
      </p:sp>
      <p:sp>
        <p:nvSpPr>
          <p:cNvPr id="4" name="Slide Number Placeholder 3"/>
          <p:cNvSpPr>
            <a:spLocks noGrp="1"/>
          </p:cNvSpPr>
          <p:nvPr>
            <p:ph type="sldNum" sz="quarter" idx="10"/>
          </p:nvPr>
        </p:nvSpPr>
        <p:spPr/>
        <p:txBody>
          <a:bodyPr/>
          <a:lstStyle/>
          <a:p>
            <a:fld id="{0A2509C2-F0EF-402F-8926-23D13928AC6D}"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Actual KGB note to spy John Walker</a:t>
            </a:r>
            <a:endParaRPr lang="en-US" dirty="0"/>
          </a:p>
        </p:txBody>
      </p:sp>
      <p:sp>
        <p:nvSpPr>
          <p:cNvPr id="4" name="Slide Number Placeholder 3"/>
          <p:cNvSpPr>
            <a:spLocks noGrp="1"/>
          </p:cNvSpPr>
          <p:nvPr>
            <p:ph type="sldNum" sz="quarter" idx="10"/>
          </p:nvPr>
        </p:nvSpPr>
        <p:spPr/>
        <p:txBody>
          <a:bodyPr/>
          <a:lstStyle/>
          <a:p>
            <a:fld id="{0A2509C2-F0EF-402F-8926-23D13928AC6D}" type="slidenum">
              <a:rPr lang="en-US" smtClean="0"/>
              <a:pPr/>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http://www.fbi.gov/philadelphia/about-us/history/famous-cases/famous-cases-robert-lipka-an-american-spy</a:t>
            </a:r>
          </a:p>
          <a:p>
            <a:pPr fontAlgn="base"/>
            <a:r>
              <a:rPr lang="en-US" sz="1200" b="1" i="0" kern="1200" dirty="0" smtClean="0">
                <a:solidFill>
                  <a:schemeClr val="tx1"/>
                </a:solidFill>
                <a:latin typeface="+mn-lt"/>
                <a:ea typeface="+mn-ea"/>
                <a:cs typeface="+mn-cs"/>
              </a:rPr>
              <a:t>Robert </a:t>
            </a:r>
            <a:r>
              <a:rPr lang="en-US" sz="1200" b="1" i="0" kern="1200" dirty="0" err="1" smtClean="0">
                <a:solidFill>
                  <a:schemeClr val="tx1"/>
                </a:solidFill>
                <a:latin typeface="+mn-lt"/>
                <a:ea typeface="+mn-ea"/>
                <a:cs typeface="+mn-cs"/>
              </a:rPr>
              <a:t>Lipka</a:t>
            </a:r>
            <a:r>
              <a:rPr lang="en-US" sz="1200" b="1" i="0" kern="1200" dirty="0" smtClean="0">
                <a:solidFill>
                  <a:schemeClr val="tx1"/>
                </a:solidFill>
                <a:latin typeface="+mn-lt"/>
                <a:ea typeface="+mn-ea"/>
                <a:cs typeface="+mn-cs"/>
              </a:rPr>
              <a:t>, An American Spy</a:t>
            </a:r>
          </a:p>
          <a:p>
            <a:pPr fontAlgn="base"/>
            <a:r>
              <a:rPr lang="en-US" sz="1200" b="0" i="0" kern="1200" dirty="0" smtClean="0">
                <a:solidFill>
                  <a:schemeClr val="tx1"/>
                </a:solidFill>
                <a:latin typeface="+mn-lt"/>
                <a:ea typeface="+mn-ea"/>
                <a:cs typeface="+mn-cs"/>
              </a:rPr>
              <a:t>When Robert </a:t>
            </a:r>
            <a:r>
              <a:rPr lang="en-US" sz="1200" b="0" i="0" kern="1200" dirty="0" err="1" smtClean="0">
                <a:solidFill>
                  <a:schemeClr val="tx1"/>
                </a:solidFill>
                <a:latin typeface="+mn-lt"/>
                <a:ea typeface="+mn-ea"/>
                <a:cs typeface="+mn-cs"/>
              </a:rPr>
              <a:t>Lipka</a:t>
            </a:r>
            <a:r>
              <a:rPr lang="en-US" sz="1200" b="0" i="0" kern="1200" dirty="0" smtClean="0">
                <a:solidFill>
                  <a:schemeClr val="tx1"/>
                </a:solidFill>
                <a:latin typeface="+mn-lt"/>
                <a:ea typeface="+mn-ea"/>
                <a:cs typeface="+mn-cs"/>
              </a:rPr>
              <a:t> was a 19-year-old soldier in the U.S. Army assigned to the National Security Agency (NSA) at Ft. Meade, Maryland, he made a decision—a decision to betray his country for cash. From 1964 to 1967, he was assigned to the Collections Bureau, later renamed the Priority Materials Branch. His principal assignment was to remove classified NSA national defense documents from </a:t>
            </a:r>
            <a:r>
              <a:rPr lang="en-US" sz="1200" b="0" i="0" kern="1200" dirty="0" err="1" smtClean="0">
                <a:solidFill>
                  <a:schemeClr val="tx1"/>
                </a:solidFill>
                <a:latin typeface="+mn-lt"/>
                <a:ea typeface="+mn-ea"/>
                <a:cs typeface="+mn-cs"/>
              </a:rPr>
              <a:t>teleprinters</a:t>
            </a:r>
            <a:r>
              <a:rPr lang="en-US" sz="1200" b="0" i="0" kern="1200" dirty="0" smtClean="0">
                <a:solidFill>
                  <a:schemeClr val="tx1"/>
                </a:solidFill>
                <a:latin typeface="+mn-lt"/>
                <a:ea typeface="+mn-ea"/>
                <a:cs typeface="+mn-cs"/>
              </a:rPr>
              <a:t> and deliver them to the appropriate departments. However, </a:t>
            </a:r>
            <a:r>
              <a:rPr lang="en-US" sz="1200" b="0" i="0" kern="1200" dirty="0" err="1" smtClean="0">
                <a:solidFill>
                  <a:schemeClr val="tx1"/>
                </a:solidFill>
                <a:latin typeface="+mn-lt"/>
                <a:ea typeface="+mn-ea"/>
                <a:cs typeface="+mn-cs"/>
              </a:rPr>
              <a:t>Lipka</a:t>
            </a:r>
            <a:r>
              <a:rPr lang="en-US" sz="1200" b="0" i="0" kern="1200" dirty="0" smtClean="0">
                <a:solidFill>
                  <a:schemeClr val="tx1"/>
                </a:solidFill>
                <a:latin typeface="+mn-lt"/>
                <a:ea typeface="+mn-ea"/>
                <a:cs typeface="+mn-cs"/>
              </a:rPr>
              <a:t> often hid these classified documents on his person to escape detection from NSA security and used a common espionage technique known as a “dead drop” to transfer these documents to the KGB and then retrieve payment at a prearranged site. </a:t>
            </a:r>
            <a:r>
              <a:rPr lang="en-US" sz="1200" b="0" i="0" kern="1200" dirty="0" err="1" smtClean="0">
                <a:solidFill>
                  <a:schemeClr val="tx1"/>
                </a:solidFill>
                <a:latin typeface="+mn-lt"/>
                <a:ea typeface="+mn-ea"/>
                <a:cs typeface="+mn-cs"/>
              </a:rPr>
              <a:t>Lipka</a:t>
            </a:r>
            <a:r>
              <a:rPr lang="en-US" sz="1200" b="0" i="0" kern="1200" dirty="0" smtClean="0">
                <a:solidFill>
                  <a:schemeClr val="tx1"/>
                </a:solidFill>
                <a:latin typeface="+mn-lt"/>
                <a:ea typeface="+mn-ea"/>
                <a:cs typeface="+mn-cs"/>
              </a:rPr>
              <a:t>, whose KGB code name was “Rook”, also possessed spy cameras to clandestinely photograph sensitive documents.</a:t>
            </a:r>
          </a:p>
          <a:p>
            <a:pPr fontAlgn="base"/>
            <a:r>
              <a:rPr lang="en-US" sz="1200" b="0" i="0" kern="1200" dirty="0" smtClean="0">
                <a:solidFill>
                  <a:schemeClr val="tx1"/>
                </a:solidFill>
                <a:latin typeface="+mn-lt"/>
                <a:ea typeface="+mn-ea"/>
                <a:cs typeface="+mn-cs"/>
              </a:rPr>
              <a:t>In August 1967, </a:t>
            </a:r>
            <a:r>
              <a:rPr lang="en-US" sz="1200" b="0" i="0" kern="1200" dirty="0" err="1" smtClean="0">
                <a:solidFill>
                  <a:schemeClr val="tx1"/>
                </a:solidFill>
                <a:latin typeface="+mn-lt"/>
                <a:ea typeface="+mn-ea"/>
                <a:cs typeface="+mn-cs"/>
              </a:rPr>
              <a:t>Lipka</a:t>
            </a:r>
            <a:r>
              <a:rPr lang="en-US" sz="1200" b="0" i="0" kern="1200" dirty="0" smtClean="0">
                <a:solidFill>
                  <a:schemeClr val="tx1"/>
                </a:solidFill>
                <a:latin typeface="+mn-lt"/>
                <a:ea typeface="+mn-ea"/>
                <a:cs typeface="+mn-cs"/>
              </a:rPr>
              <a:t> resigned from the Army and moved to Lancaster, Pennsylvania, where he attended college at a local university. When he left, he took more classified NSA documents with him.</a:t>
            </a:r>
          </a:p>
          <a:p>
            <a:pPr fontAlgn="base"/>
            <a:r>
              <a:rPr lang="en-US" sz="1200" b="0" i="0" kern="1200" dirty="0" smtClean="0">
                <a:solidFill>
                  <a:schemeClr val="tx1"/>
                </a:solidFill>
                <a:latin typeface="+mn-lt"/>
                <a:ea typeface="+mn-ea"/>
                <a:cs typeface="+mn-cs"/>
              </a:rPr>
              <a:t>An independent investigation regarding two individuals, Peter and </a:t>
            </a:r>
            <a:r>
              <a:rPr lang="en-US" sz="1200" b="0" i="0" kern="1200" dirty="0" err="1" smtClean="0">
                <a:solidFill>
                  <a:schemeClr val="tx1"/>
                </a:solidFill>
                <a:latin typeface="+mn-lt"/>
                <a:ea typeface="+mn-ea"/>
                <a:cs typeface="+mn-cs"/>
              </a:rPr>
              <a:t>Ingeborg</a:t>
            </a:r>
            <a:r>
              <a:rPr lang="en-US" sz="1200" b="0" i="0" kern="1200" dirty="0" smtClean="0">
                <a:solidFill>
                  <a:schemeClr val="tx1"/>
                </a:solidFill>
                <a:latin typeface="+mn-lt"/>
                <a:ea typeface="+mn-ea"/>
                <a:cs typeface="+mn-cs"/>
              </a:rPr>
              <a:t> Fischer, indicated that they were most likely German/Russian operatives acting at the behest of the </a:t>
            </a:r>
            <a:r>
              <a:rPr lang="en-US" sz="1200" b="0" i="0" kern="1200" dirty="0" err="1" smtClean="0">
                <a:solidFill>
                  <a:schemeClr val="tx1"/>
                </a:solidFill>
                <a:latin typeface="+mn-lt"/>
                <a:ea typeface="+mn-ea"/>
                <a:cs typeface="+mn-cs"/>
              </a:rPr>
              <a:t>KGB.The</a:t>
            </a:r>
            <a:r>
              <a:rPr lang="en-US" sz="1200" b="0" i="0" kern="1200" dirty="0" smtClean="0">
                <a:solidFill>
                  <a:schemeClr val="tx1"/>
                </a:solidFill>
                <a:latin typeface="+mn-lt"/>
                <a:ea typeface="+mn-ea"/>
                <a:cs typeface="+mn-cs"/>
              </a:rPr>
              <a:t> investigation further revealed that the </a:t>
            </a:r>
            <a:r>
              <a:rPr lang="en-US" sz="1200" b="0" i="0" kern="1200" dirty="0" err="1" smtClean="0">
                <a:solidFill>
                  <a:schemeClr val="tx1"/>
                </a:solidFill>
                <a:latin typeface="+mn-lt"/>
                <a:ea typeface="+mn-ea"/>
                <a:cs typeface="+mn-cs"/>
              </a:rPr>
              <a:t>Fischers</a:t>
            </a:r>
            <a:r>
              <a:rPr lang="en-US" sz="1200" b="0" i="0" kern="1200" dirty="0" smtClean="0">
                <a:solidFill>
                  <a:schemeClr val="tx1"/>
                </a:solidFill>
                <a:latin typeface="+mn-lt"/>
                <a:ea typeface="+mn-ea"/>
                <a:cs typeface="+mn-cs"/>
              </a:rPr>
              <a:t> had made contact with </a:t>
            </a:r>
            <a:r>
              <a:rPr lang="en-US" sz="1200" b="0" i="0" kern="1200" dirty="0" err="1" smtClean="0">
                <a:solidFill>
                  <a:schemeClr val="tx1"/>
                </a:solidFill>
                <a:latin typeface="+mn-lt"/>
                <a:ea typeface="+mn-ea"/>
                <a:cs typeface="+mn-cs"/>
              </a:rPr>
              <a:t>Lipka</a:t>
            </a:r>
            <a:r>
              <a:rPr lang="en-US" sz="1200" b="0" i="0" kern="1200" dirty="0" smtClean="0">
                <a:solidFill>
                  <a:schemeClr val="tx1"/>
                </a:solidFill>
                <a:latin typeface="+mn-lt"/>
                <a:ea typeface="+mn-ea"/>
                <a:cs typeface="+mn-cs"/>
              </a:rPr>
              <a:t> in 1968. When the agents discovered that </a:t>
            </a:r>
            <a:r>
              <a:rPr lang="en-US" sz="1200" b="0" i="0" kern="1200" dirty="0" err="1" smtClean="0">
                <a:solidFill>
                  <a:schemeClr val="tx1"/>
                </a:solidFill>
                <a:latin typeface="+mn-lt"/>
                <a:ea typeface="+mn-ea"/>
                <a:cs typeface="+mn-cs"/>
              </a:rPr>
              <a:t>Lipka</a:t>
            </a:r>
            <a:r>
              <a:rPr lang="en-US" sz="1200" b="0" i="0" kern="1200" dirty="0" smtClean="0">
                <a:solidFill>
                  <a:schemeClr val="tx1"/>
                </a:solidFill>
                <a:latin typeface="+mn-lt"/>
                <a:ea typeface="+mn-ea"/>
                <a:cs typeface="+mn-cs"/>
              </a:rPr>
              <a:t> used to work at NSA, they suspected he had been the spy utilizing the code name “Rook.”</a:t>
            </a:r>
          </a:p>
          <a:p>
            <a:pPr fontAlgn="base"/>
            <a:r>
              <a:rPr lang="en-US" sz="1200" kern="1200" dirty="0" err="1" smtClean="0">
                <a:solidFill>
                  <a:schemeClr val="tx1"/>
                </a:solidFill>
                <a:latin typeface="+mn-lt"/>
                <a:ea typeface="+mn-ea"/>
                <a:cs typeface="+mn-cs"/>
              </a:rPr>
              <a:t>Minox</a:t>
            </a:r>
            <a:r>
              <a:rPr lang="en-US" sz="1200" kern="1200" dirty="0" smtClean="0">
                <a:solidFill>
                  <a:schemeClr val="tx1"/>
                </a:solidFill>
                <a:latin typeface="+mn-lt"/>
                <a:ea typeface="+mn-ea"/>
                <a:cs typeface="+mn-cs"/>
              </a:rPr>
              <a:t> spy camera and a “dead drop” site and </a:t>
            </a:r>
            <a:r>
              <a:rPr lang="en-US" sz="1200" kern="1200" dirty="0" err="1" smtClean="0">
                <a:solidFill>
                  <a:schemeClr val="tx1"/>
                </a:solidFill>
                <a:latin typeface="+mn-lt"/>
                <a:ea typeface="+mn-ea"/>
                <a:cs typeface="+mn-cs"/>
              </a:rPr>
              <a:t>map.</a:t>
            </a:r>
            <a:r>
              <a:rPr lang="en-US" sz="1200" b="0" i="0" kern="1200" dirty="0" err="1" smtClean="0">
                <a:solidFill>
                  <a:schemeClr val="tx1"/>
                </a:solidFill>
                <a:latin typeface="+mn-lt"/>
                <a:ea typeface="+mn-ea"/>
                <a:cs typeface="+mn-cs"/>
              </a:rPr>
              <a:t>In</a:t>
            </a:r>
            <a:r>
              <a:rPr lang="en-US" sz="1200" b="0" i="0" kern="1200" dirty="0" smtClean="0">
                <a:solidFill>
                  <a:schemeClr val="tx1"/>
                </a:solidFill>
                <a:latin typeface="+mn-lt"/>
                <a:ea typeface="+mn-ea"/>
                <a:cs typeface="+mn-cs"/>
              </a:rPr>
              <a:t> 1993, based on the information developed from the Fischer investigation and a book written by a former KGB Major General which contained a detailed description of espionage committed by a young soldier at NSA in the mid-1960s, an FBI undercover agent posing as a Russian military intelligence official contacted </a:t>
            </a:r>
            <a:r>
              <a:rPr lang="en-US" sz="1200" b="0" i="0" kern="1200" dirty="0" err="1" smtClean="0">
                <a:solidFill>
                  <a:schemeClr val="tx1"/>
                </a:solidFill>
                <a:latin typeface="+mn-lt"/>
                <a:ea typeface="+mn-ea"/>
                <a:cs typeface="+mn-cs"/>
              </a:rPr>
              <a:t>Lipka</a:t>
            </a:r>
            <a:r>
              <a:rPr lang="en-US" sz="1200" b="0" i="0" kern="1200" dirty="0" smtClean="0">
                <a:solidFill>
                  <a:schemeClr val="tx1"/>
                </a:solidFill>
                <a:latin typeface="+mn-lt"/>
                <a:ea typeface="+mn-ea"/>
                <a:cs typeface="+mn-cs"/>
              </a:rPr>
              <a:t>. Because the undercover agent knew his correct code name, </a:t>
            </a:r>
            <a:r>
              <a:rPr lang="en-US" sz="1200" b="0" i="0" kern="1200" dirty="0" err="1" smtClean="0">
                <a:solidFill>
                  <a:schemeClr val="tx1"/>
                </a:solidFill>
                <a:latin typeface="+mn-lt"/>
                <a:ea typeface="+mn-ea"/>
                <a:cs typeface="+mn-cs"/>
              </a:rPr>
              <a:t>Lipka</a:t>
            </a:r>
            <a:r>
              <a:rPr lang="en-US" sz="1200" b="0" i="0" kern="1200" dirty="0" smtClean="0">
                <a:solidFill>
                  <a:schemeClr val="tx1"/>
                </a:solidFill>
                <a:latin typeface="+mn-lt"/>
                <a:ea typeface="+mn-ea"/>
                <a:cs typeface="+mn-cs"/>
              </a:rPr>
              <a:t> agreed to several face-to-face meetings in Lancaster, Pennsylvania and Baltimore, Maryland. During these meetings, </a:t>
            </a:r>
            <a:r>
              <a:rPr lang="en-US" sz="1200" b="0" i="0" kern="1200" dirty="0" err="1" smtClean="0">
                <a:solidFill>
                  <a:schemeClr val="tx1"/>
                </a:solidFill>
                <a:latin typeface="+mn-lt"/>
                <a:ea typeface="+mn-ea"/>
                <a:cs typeface="+mn-cs"/>
              </a:rPr>
              <a:t>Lipka</a:t>
            </a:r>
            <a:r>
              <a:rPr lang="en-US" sz="1200" b="0" i="0" kern="1200" dirty="0" smtClean="0">
                <a:solidFill>
                  <a:schemeClr val="tx1"/>
                </a:solidFill>
                <a:latin typeface="+mn-lt"/>
                <a:ea typeface="+mn-ea"/>
                <a:cs typeface="+mn-cs"/>
              </a:rPr>
              <a:t> complained that the KGB had not paid him enough money for the NSA documents he had transferred and accepted $10,000 as the balance due for his past espionage activities.</a:t>
            </a:r>
          </a:p>
          <a:p>
            <a:pPr fontAlgn="base"/>
            <a:r>
              <a:rPr lang="en-US" sz="1200" b="0" i="0" kern="1200" dirty="0" smtClean="0">
                <a:solidFill>
                  <a:schemeClr val="tx1"/>
                </a:solidFill>
                <a:latin typeface="+mn-lt"/>
                <a:ea typeface="+mn-ea"/>
                <a:cs typeface="+mn-cs"/>
              </a:rPr>
              <a:t>With no statute of limitation for espionage, on September 24, 1997, more than 30 years after his crime of betrayal, </a:t>
            </a:r>
            <a:r>
              <a:rPr lang="en-US" sz="1200" b="0" i="0" kern="1200" dirty="0" err="1" smtClean="0">
                <a:solidFill>
                  <a:schemeClr val="tx1"/>
                </a:solidFill>
                <a:latin typeface="+mn-lt"/>
                <a:ea typeface="+mn-ea"/>
                <a:cs typeface="+mn-cs"/>
              </a:rPr>
              <a:t>Lipka</a:t>
            </a:r>
            <a:r>
              <a:rPr lang="en-US" sz="1200" b="0" i="0" kern="1200" dirty="0" smtClean="0">
                <a:solidFill>
                  <a:schemeClr val="tx1"/>
                </a:solidFill>
                <a:latin typeface="+mn-lt"/>
                <a:ea typeface="+mn-ea"/>
                <a:cs typeface="+mn-cs"/>
              </a:rPr>
              <a:t> was sentenced to 18 years in prison.</a:t>
            </a:r>
          </a:p>
          <a:p>
            <a:endParaRPr lang="en-US" dirty="0"/>
          </a:p>
        </p:txBody>
      </p:sp>
      <p:sp>
        <p:nvSpPr>
          <p:cNvPr id="4" name="Slide Number Placeholder 3"/>
          <p:cNvSpPr>
            <a:spLocks noGrp="1"/>
          </p:cNvSpPr>
          <p:nvPr>
            <p:ph type="sldNum" sz="quarter" idx="10"/>
          </p:nvPr>
        </p:nvSpPr>
        <p:spPr/>
        <p:txBody>
          <a:bodyPr/>
          <a:lstStyle/>
          <a:p>
            <a:fld id="{0A2509C2-F0EF-402F-8926-23D13928AC6D}" type="slidenum">
              <a:rPr lang="en-US" smtClean="0"/>
              <a:pPr/>
              <a:t>49</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of CIA Case Officer Jim Nicholson,</a:t>
            </a:r>
            <a:r>
              <a:rPr lang="en-US" baseline="0" dirty="0" smtClean="0"/>
              <a:t> who spied for the Russian SVR</a:t>
            </a:r>
            <a:endParaRPr lang="en-US" dirty="0"/>
          </a:p>
        </p:txBody>
      </p:sp>
      <p:sp>
        <p:nvSpPr>
          <p:cNvPr id="4" name="Slide Number Placeholder 3"/>
          <p:cNvSpPr>
            <a:spLocks noGrp="1"/>
          </p:cNvSpPr>
          <p:nvPr>
            <p:ph type="sldNum" sz="quarter" idx="10"/>
          </p:nvPr>
        </p:nvSpPr>
        <p:spPr/>
        <p:txBody>
          <a:bodyPr/>
          <a:lstStyle/>
          <a:p>
            <a:fld id="{0A2509C2-F0EF-402F-8926-23D13928AC6D}" type="slidenum">
              <a:rPr lang="en-US" smtClean="0"/>
              <a:pPr/>
              <a:t>51</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Clockwise: Jonathan Pollard, Jim Nicholson, Earl Pitts, Rick Ames</a:t>
            </a:r>
            <a:endParaRPr lang="en-US" dirty="0"/>
          </a:p>
        </p:txBody>
      </p:sp>
      <p:sp>
        <p:nvSpPr>
          <p:cNvPr id="4" name="Slide Number Placeholder 3"/>
          <p:cNvSpPr>
            <a:spLocks noGrp="1"/>
          </p:cNvSpPr>
          <p:nvPr>
            <p:ph type="sldNum" sz="quarter" idx="10"/>
          </p:nvPr>
        </p:nvSpPr>
        <p:spPr/>
        <p:txBody>
          <a:bodyPr/>
          <a:lstStyle/>
          <a:p>
            <a:fld id="{0A2509C2-F0EF-402F-8926-23D13928AC6D}" type="slidenum">
              <a:rPr lang="en-US" smtClean="0"/>
              <a:pPr/>
              <a:t>55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2509C2-F0EF-402F-8926-23D13928AC6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371600"/>
            <a:ext cx="6553200" cy="2286000"/>
          </a:xfrm>
        </p:spPr>
        <p:txBody>
          <a:bodyPr>
            <a:normAutofit/>
          </a:bodyPr>
          <a:lstStyle>
            <a:lvl1pPr>
              <a:defRPr sz="3600"/>
            </a:lvl1pPr>
          </a:lstStyle>
          <a:p>
            <a:r>
              <a:rPr lang="en-US" dirty="0" smtClean="0"/>
              <a:t>Click to edit Master title style</a:t>
            </a:r>
            <a:endParaRPr lang="en-US" dirty="0"/>
          </a:p>
        </p:txBody>
      </p:sp>
      <p:sp>
        <p:nvSpPr>
          <p:cNvPr id="3" name="Subtitle 2"/>
          <p:cNvSpPr>
            <a:spLocks noGrp="1"/>
          </p:cNvSpPr>
          <p:nvPr>
            <p:ph type="subTitle" idx="1"/>
          </p:nvPr>
        </p:nvSpPr>
        <p:spPr>
          <a:xfrm>
            <a:off x="304800" y="3657600"/>
            <a:ext cx="6400800" cy="7620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639762"/>
            <a:ext cx="8915400" cy="808038"/>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590800"/>
            <a:ext cx="6629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228600" y="1447800"/>
            <a:ext cx="6629400" cy="1143000"/>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524000"/>
            <a:ext cx="4343400" cy="5181600"/>
          </a:xfrm>
        </p:spPr>
        <p:txBody>
          <a:bodyPr>
            <a:normAutofit/>
          </a:bodyPr>
          <a:lstStyle>
            <a:lvl1pPr marL="228600" indent="-228600">
              <a:defRPr sz="1800"/>
            </a:lvl1pPr>
            <a:lvl2pPr marL="685800" indent="-228600">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0"/>
            <a:ext cx="4419600" cy="5181600"/>
          </a:xfrm>
        </p:spPr>
        <p:txBody>
          <a:bodyPr>
            <a:normAutofit/>
          </a:bodyPr>
          <a:lstStyle>
            <a:lvl1pPr marL="228600" indent="-228600">
              <a:defRPr sz="1800"/>
            </a:lvl1pPr>
            <a:lvl2pPr marL="685800" indent="-228600">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2400" y="1535113"/>
            <a:ext cx="43449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52400" y="2174874"/>
            <a:ext cx="4344988" cy="4606925"/>
          </a:xfrm>
        </p:spPr>
        <p:txBody>
          <a:bodyPr>
            <a:normAutofit/>
          </a:bodyPr>
          <a:lstStyle>
            <a:lvl1pPr marL="228600" indent="-228600">
              <a:defRPr sz="1800"/>
            </a:lvl1pPr>
            <a:lvl2pPr marL="685800" indent="-228600">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422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4"/>
            <a:ext cx="4422775" cy="4530725"/>
          </a:xfrm>
        </p:spPr>
        <p:txBody>
          <a:bodyPr>
            <a:normAutofit/>
          </a:bodyPr>
          <a:lstStyle>
            <a:lvl1pPr marL="228600" indent="-228600">
              <a:defRPr sz="1800"/>
            </a:lvl1pPr>
            <a:lvl2pPr marL="685800" indent="-228600">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52600" y="5178425"/>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52600" y="9906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52600" y="57451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609600"/>
            <a:ext cx="8915400" cy="8080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1524000"/>
            <a:ext cx="8915400" cy="5105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txStyles>
    <p:titleStyle>
      <a:lvl1pPr algn="l" defTabSz="914400" rtl="0" eaLnBrk="1" latinLnBrk="0" hangingPunct="1">
        <a:spcBef>
          <a:spcPct val="0"/>
        </a:spcBef>
        <a:buNone/>
        <a:defRPr sz="3200" b="1" kern="1200">
          <a:solidFill>
            <a:schemeClr val="bg1"/>
          </a:solidFill>
          <a:effectLst>
            <a:outerShdw blurRad="50800" dist="38100" dir="2700000" algn="tl" rotWithShape="0">
              <a:schemeClr val="tx1">
                <a:alpha val="99000"/>
              </a:schemeClr>
            </a:outerShdw>
          </a:effectLst>
          <a:latin typeface="+mj-lt"/>
          <a:ea typeface="+mj-ea"/>
          <a:cs typeface="+mj-cs"/>
        </a:defRPr>
      </a:lvl1pPr>
    </p:titleStyle>
    <p:bodyStyle>
      <a:lvl1pPr marL="228600" indent="-228600" algn="l" defTabSz="914400" rtl="0" eaLnBrk="1" latinLnBrk="0" hangingPunct="1">
        <a:spcBef>
          <a:spcPct val="20000"/>
        </a:spcBef>
        <a:buClr>
          <a:schemeClr val="accent3">
            <a:lumMod val="40000"/>
            <a:lumOff val="60000"/>
          </a:schemeClr>
        </a:buClr>
        <a:buFont typeface="Wingdings" pitchFamily="2" charset="2"/>
        <a:buChar char="§"/>
        <a:defRPr sz="2400" kern="1200">
          <a:solidFill>
            <a:schemeClr val="bg1"/>
          </a:solidFill>
          <a:effectLst>
            <a:outerShdw blurRad="50800" dist="38100" dir="2700000" algn="tl" rotWithShape="0">
              <a:schemeClr val="tx1"/>
            </a:outerShdw>
          </a:effectLst>
          <a:latin typeface="+mn-lt"/>
          <a:ea typeface="+mn-ea"/>
          <a:cs typeface="+mn-cs"/>
        </a:defRPr>
      </a:lvl1pPr>
      <a:lvl2pPr marL="685800" indent="-228600" algn="l" defTabSz="914400" rtl="0" eaLnBrk="1" latinLnBrk="0" hangingPunct="1">
        <a:spcBef>
          <a:spcPct val="20000"/>
        </a:spcBef>
        <a:buClr>
          <a:schemeClr val="accent3">
            <a:lumMod val="40000"/>
            <a:lumOff val="60000"/>
          </a:schemeClr>
        </a:buClr>
        <a:buFont typeface="Wingdings" pitchFamily="2" charset="2"/>
        <a:buChar char="§"/>
        <a:defRPr sz="2000" kern="1200">
          <a:solidFill>
            <a:schemeClr val="bg1"/>
          </a:solidFill>
          <a:effectLst>
            <a:outerShdw blurRad="50800" dist="38100" dir="2700000" algn="tl" rotWithShape="0">
              <a:schemeClr val="tx1"/>
            </a:outerShdw>
          </a:effectLst>
          <a:latin typeface="+mn-lt"/>
          <a:ea typeface="+mn-ea"/>
          <a:cs typeface="+mn-cs"/>
        </a:defRPr>
      </a:lvl2pPr>
      <a:lvl3pPr marL="1143000" indent="-228600" algn="l" defTabSz="914400" rtl="0" eaLnBrk="1" latinLnBrk="0" hangingPunct="1">
        <a:spcBef>
          <a:spcPct val="20000"/>
        </a:spcBef>
        <a:buClr>
          <a:schemeClr val="accent3">
            <a:lumMod val="40000"/>
            <a:lumOff val="60000"/>
          </a:schemeClr>
        </a:buClr>
        <a:buFont typeface="Wingdings" pitchFamily="2" charset="2"/>
        <a:buChar char="§"/>
        <a:defRPr sz="1800" kern="1200">
          <a:solidFill>
            <a:schemeClr val="bg1"/>
          </a:solidFill>
          <a:effectLst>
            <a:outerShdw blurRad="50800" dist="38100" dir="2700000" algn="tl" rotWithShape="0">
              <a:schemeClr val="tx1"/>
            </a:outerShdw>
          </a:effectLst>
          <a:latin typeface="+mn-lt"/>
          <a:ea typeface="+mn-ea"/>
          <a:cs typeface="+mn-cs"/>
        </a:defRPr>
      </a:lvl3pPr>
      <a:lvl4pPr marL="1600200" indent="-228600" algn="l" defTabSz="914400" rtl="0" eaLnBrk="1" latinLnBrk="0" hangingPunct="1">
        <a:spcBef>
          <a:spcPct val="20000"/>
        </a:spcBef>
        <a:buClr>
          <a:schemeClr val="accent3">
            <a:lumMod val="40000"/>
            <a:lumOff val="60000"/>
          </a:schemeClr>
        </a:buClr>
        <a:buFont typeface="Wingdings" pitchFamily="2" charset="2"/>
        <a:buChar char="§"/>
        <a:defRPr sz="1600" kern="1200">
          <a:solidFill>
            <a:schemeClr val="bg1"/>
          </a:solidFill>
          <a:effectLst>
            <a:outerShdw blurRad="50800" dist="38100" dir="2700000" algn="tl" rotWithShape="0">
              <a:schemeClr val="tx1"/>
            </a:outerShdw>
          </a:effectLst>
          <a:latin typeface="+mn-lt"/>
          <a:ea typeface="+mn-ea"/>
          <a:cs typeface="+mn-cs"/>
        </a:defRPr>
      </a:lvl4pPr>
      <a:lvl5pPr marL="2057400" indent="-228600" algn="l" defTabSz="914400" rtl="0" eaLnBrk="1" latinLnBrk="0" hangingPunct="1">
        <a:spcBef>
          <a:spcPct val="20000"/>
        </a:spcBef>
        <a:buClr>
          <a:schemeClr val="accent3">
            <a:lumMod val="40000"/>
            <a:lumOff val="60000"/>
          </a:schemeClr>
        </a:buClr>
        <a:buFont typeface="Wingdings" pitchFamily="2" charset="2"/>
        <a:buChar char="§"/>
        <a:defRPr sz="1600" kern="1200">
          <a:solidFill>
            <a:schemeClr val="bg1"/>
          </a:solidFill>
          <a:effectLst>
            <a:outerShdw blurRad="50800" dist="38100" dir="2700000" algn="tl" rotWithShape="0">
              <a:schemeClr val="tx1"/>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26" Type="http://schemas.openxmlformats.org/officeDocument/2006/relationships/image" Target="../media/image27.jpeg"/><Relationship Id="rId3" Type="http://schemas.openxmlformats.org/officeDocument/2006/relationships/image" Target="../media/image4.jpeg"/><Relationship Id="rId21" Type="http://schemas.openxmlformats.org/officeDocument/2006/relationships/image" Target="../media/image22.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5" Type="http://schemas.openxmlformats.org/officeDocument/2006/relationships/image" Target="../media/image26.jpeg"/><Relationship Id="rId2" Type="http://schemas.openxmlformats.org/officeDocument/2006/relationships/notesSlide" Target="../notesSlides/notesSlide3.xml"/><Relationship Id="rId16" Type="http://schemas.openxmlformats.org/officeDocument/2006/relationships/image" Target="../media/image17.tiff"/><Relationship Id="rId20"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24" Type="http://schemas.openxmlformats.org/officeDocument/2006/relationships/image" Target="../media/image25.jpeg"/><Relationship Id="rId5" Type="http://schemas.openxmlformats.org/officeDocument/2006/relationships/image" Target="../media/image6.jpeg"/><Relationship Id="rId15" Type="http://schemas.openxmlformats.org/officeDocument/2006/relationships/image" Target="../media/image16.jpeg"/><Relationship Id="rId23" Type="http://schemas.openxmlformats.org/officeDocument/2006/relationships/image" Target="../media/image24.jpeg"/><Relationship Id="rId10" Type="http://schemas.openxmlformats.org/officeDocument/2006/relationships/image" Target="../media/image11.tiff"/><Relationship Id="rId19" Type="http://schemas.openxmlformats.org/officeDocument/2006/relationships/image" Target="../media/image20.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2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57400"/>
            <a:ext cx="9144000" cy="2819400"/>
          </a:xfrm>
        </p:spPr>
        <p:txBody>
          <a:bodyPr>
            <a:normAutofit/>
          </a:bodyPr>
          <a:lstStyle/>
          <a:p>
            <a:pPr marL="0" indent="0" algn="ctr">
              <a:buNone/>
            </a:pPr>
            <a:r>
              <a:rPr lang="en-US" sz="4000" dirty="0" smtClean="0"/>
              <a:t>Permission to use this presentation is authorized provided credit is given to </a:t>
            </a:r>
            <a:r>
              <a:rPr lang="en-US" sz="4000" b="1" dirty="0" smtClean="0"/>
              <a:t>David L. Charney, MD</a:t>
            </a:r>
          </a:p>
          <a:p>
            <a:pPr marL="0" indent="0" algn="ctr">
              <a:buNone/>
            </a:pPr>
            <a:r>
              <a:rPr lang="en-US" sz="4000" b="1" dirty="0" smtClean="0"/>
              <a:t>NOIR4USA.org</a:t>
            </a:r>
            <a:endParaRPr lang="en-US" sz="40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Predictable By Design</a:t>
            </a:r>
            <a:endParaRPr lang="en-US" dirty="0"/>
          </a:p>
        </p:txBody>
      </p:sp>
      <p:sp>
        <p:nvSpPr>
          <p:cNvPr id="3" name="Content Placeholder 2"/>
          <p:cNvSpPr>
            <a:spLocks noGrp="1"/>
          </p:cNvSpPr>
          <p:nvPr>
            <p:ph idx="1"/>
          </p:nvPr>
        </p:nvSpPr>
        <p:spPr/>
        <p:txBody>
          <a:bodyPr/>
          <a:lstStyle/>
          <a:p>
            <a:r>
              <a:rPr lang="en-US" dirty="0" smtClean="0"/>
              <a:t>Same Routine</a:t>
            </a:r>
          </a:p>
          <a:p>
            <a:r>
              <a:rPr lang="en-US" dirty="0" smtClean="0"/>
              <a:t>Same Location</a:t>
            </a:r>
          </a:p>
          <a:p>
            <a:r>
              <a:rPr lang="en-US" dirty="0" smtClean="0"/>
              <a:t>Same Clothing</a:t>
            </a:r>
          </a:p>
          <a:p>
            <a:r>
              <a:rPr lang="en-US" dirty="0" smtClean="0"/>
              <a:t>Intensity of Contact</a:t>
            </a:r>
          </a:p>
          <a:p>
            <a:pPr lvl="1"/>
            <a:r>
              <a:rPr lang="en-US" dirty="0" smtClean="0"/>
              <a:t>Weekly, for up to two hours, for a whole year</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 spy is the loneliest person in the world</a:t>
            </a:r>
            <a:endParaRPr lang="en-US" dirty="0"/>
          </a:p>
        </p:txBody>
      </p:sp>
      <p:sp>
        <p:nvSpPr>
          <p:cNvPr id="3" name="Content Placeholder 2"/>
          <p:cNvSpPr>
            <a:spLocks noGrp="1"/>
          </p:cNvSpPr>
          <p:nvPr>
            <p:ph idx="1"/>
          </p:nvPr>
        </p:nvSpPr>
        <p:spPr>
          <a:xfrm>
            <a:off x="2514600" y="1524000"/>
            <a:ext cx="6553200" cy="5181600"/>
          </a:xfrm>
        </p:spPr>
        <p:txBody>
          <a:bodyPr/>
          <a:lstStyle/>
          <a:p>
            <a:r>
              <a:rPr lang="en-US" dirty="0" smtClean="0"/>
              <a:t>Empowers the handler</a:t>
            </a:r>
          </a:p>
          <a:p>
            <a:r>
              <a:rPr lang="en-US" dirty="0" smtClean="0"/>
              <a:t>My role mirrors the handler, but without exploitation</a:t>
            </a:r>
          </a:p>
          <a:p>
            <a:r>
              <a:rPr lang="en-US" dirty="0" smtClean="0"/>
              <a:t>Tone: Mutually cooperative enterprise</a:t>
            </a:r>
          </a:p>
          <a:p>
            <a:endParaRPr lang="en-US" dirty="0"/>
          </a:p>
        </p:txBody>
      </p:sp>
      <p:pic>
        <p:nvPicPr>
          <p:cNvPr id="7" name="Picture 2" descr="C:\Documents and Settings\Ram gopal\Desktop\Some example templates\Useful vectors 1\Man silhouette.gif"/>
          <p:cNvPicPr>
            <a:picLocks noChangeAspect="1" noChangeArrowheads="1"/>
          </p:cNvPicPr>
          <p:nvPr/>
        </p:nvPicPr>
        <p:blipFill>
          <a:blip r:embed="rId3" cstate="print"/>
          <a:srcRect/>
          <a:stretch>
            <a:fillRect/>
          </a:stretch>
        </p:blipFill>
        <p:spPr bwMode="auto">
          <a:xfrm>
            <a:off x="533400" y="3581400"/>
            <a:ext cx="1066800" cy="3742005"/>
          </a:xfrm>
          <a:prstGeom prst="rect">
            <a:avLst/>
          </a:prstGeom>
          <a:noFill/>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Conventional concepts of spy motivation: </a:t>
            </a:r>
          </a:p>
          <a:p>
            <a:pPr lvl="1"/>
            <a:r>
              <a:rPr lang="en-US" dirty="0" smtClean="0"/>
              <a:t>Greed and Money</a:t>
            </a:r>
          </a:p>
          <a:p>
            <a:pPr lvl="1"/>
            <a:r>
              <a:rPr lang="en-US" dirty="0" smtClean="0"/>
              <a:t>Of MICE and Men</a:t>
            </a:r>
          </a:p>
          <a:p>
            <a:pPr lvl="2"/>
            <a:r>
              <a:rPr lang="en-US" sz="3200" b="1" dirty="0" smtClean="0">
                <a:solidFill>
                  <a:srgbClr val="FFFF00"/>
                </a:solidFill>
              </a:rPr>
              <a:t>M</a:t>
            </a:r>
            <a:r>
              <a:rPr lang="en-US" sz="3200" dirty="0" smtClean="0"/>
              <a:t>oney</a:t>
            </a:r>
          </a:p>
          <a:p>
            <a:pPr lvl="2"/>
            <a:r>
              <a:rPr lang="en-US" sz="3200" b="1" dirty="0" smtClean="0">
                <a:solidFill>
                  <a:srgbClr val="FFFF00"/>
                </a:solidFill>
              </a:rPr>
              <a:t>I</a:t>
            </a:r>
            <a:r>
              <a:rPr lang="en-US" sz="3200" dirty="0" smtClean="0"/>
              <a:t>deology</a:t>
            </a:r>
          </a:p>
          <a:p>
            <a:pPr lvl="2"/>
            <a:r>
              <a:rPr lang="en-US" sz="3200" b="1" dirty="0" smtClean="0">
                <a:solidFill>
                  <a:srgbClr val="FFFF00"/>
                </a:solidFill>
              </a:rPr>
              <a:t>C</a:t>
            </a:r>
            <a:r>
              <a:rPr lang="en-US" sz="3200" dirty="0" smtClean="0"/>
              <a:t>ompromise</a:t>
            </a:r>
          </a:p>
          <a:p>
            <a:pPr lvl="2"/>
            <a:r>
              <a:rPr lang="en-US" sz="3200" dirty="0" smtClean="0">
                <a:solidFill>
                  <a:srgbClr val="FFFF00"/>
                </a:solidFill>
              </a:rPr>
              <a:t>E</a:t>
            </a:r>
            <a:r>
              <a:rPr lang="en-US" sz="3200" dirty="0" smtClean="0"/>
              <a:t>go</a:t>
            </a:r>
          </a:p>
          <a:p>
            <a:pPr lvl="1"/>
            <a:endParaRPr lang="en-US" dirty="0" smtClean="0"/>
          </a:p>
          <a:p>
            <a:endParaRPr lang="en-US" dirty="0" smtClean="0"/>
          </a:p>
          <a:p>
            <a:endParaRPr lang="en-US" dirty="0"/>
          </a:p>
        </p:txBody>
      </p:sp>
      <p:pic>
        <p:nvPicPr>
          <p:cNvPr id="48134" name="Picture 6" descr="http://www.aucca.com/www/Images/success1.jpg"/>
          <p:cNvPicPr>
            <a:picLocks noChangeAspect="1" noChangeArrowheads="1"/>
          </p:cNvPicPr>
          <p:nvPr/>
        </p:nvPicPr>
        <p:blipFill>
          <a:blip r:embed="rId3" cstate="print"/>
          <a:srcRect/>
          <a:stretch>
            <a:fillRect/>
          </a:stretch>
        </p:blipFill>
        <p:spPr bwMode="auto">
          <a:xfrm>
            <a:off x="7086600" y="4572000"/>
            <a:ext cx="1805598"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8132" name="Picture 4" descr="http://afterthelevels.com/wp-content/uploads/2013/05/couple_caught_cheating.jpg"/>
          <p:cNvPicPr>
            <a:picLocks noChangeAspect="1" noChangeArrowheads="1"/>
          </p:cNvPicPr>
          <p:nvPr/>
        </p:nvPicPr>
        <p:blipFill>
          <a:blip r:embed="rId4" cstate="print"/>
          <a:srcRect l="9567" t="13193" r="12033" b="4048"/>
          <a:stretch>
            <a:fillRect/>
          </a:stretch>
        </p:blipFill>
        <p:spPr bwMode="auto">
          <a:xfrm>
            <a:off x="4953000" y="3962400"/>
            <a:ext cx="2380974" cy="167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p:txBody>
          <a:bodyPr/>
          <a:lstStyle/>
          <a:p>
            <a:r>
              <a:rPr lang="en-US" smtClean="0"/>
              <a:t>Starting Assumptions About Motivation</a:t>
            </a:r>
            <a:endParaRPr lang="en-US" dirty="0"/>
          </a:p>
        </p:txBody>
      </p:sp>
      <p:pic>
        <p:nvPicPr>
          <p:cNvPr id="6" name="Picture 5" descr="PPP_CFINA_CLP_Dollar_Green.png"/>
          <p:cNvPicPr>
            <a:picLocks/>
          </p:cNvPicPr>
          <p:nvPr/>
        </p:nvPicPr>
        <p:blipFill>
          <a:blip r:embed="rId5" cstate="print"/>
          <a:stretch>
            <a:fillRect/>
          </a:stretch>
        </p:blipFill>
        <p:spPr>
          <a:xfrm>
            <a:off x="4114800" y="2209800"/>
            <a:ext cx="1653478" cy="2286000"/>
          </a:xfrm>
          <a:prstGeom prst="rect">
            <a:avLst/>
          </a:prstGeom>
        </p:spPr>
      </p:pic>
      <p:pic>
        <p:nvPicPr>
          <p:cNvPr id="48130" name="Picture 2" descr="http://ih3.redbubble.net/image.5923985.3224/sticker,375x360.png"/>
          <p:cNvPicPr>
            <a:picLocks noChangeAspect="1" noChangeArrowheads="1"/>
          </p:cNvPicPr>
          <p:nvPr/>
        </p:nvPicPr>
        <p:blipFill>
          <a:blip r:embed="rId6" cstate="print"/>
          <a:srcRect/>
          <a:stretch>
            <a:fillRect/>
          </a:stretch>
        </p:blipFill>
        <p:spPr bwMode="auto">
          <a:xfrm>
            <a:off x="6096000" y="1752600"/>
            <a:ext cx="2809875" cy="2697481"/>
          </a:xfrm>
          <a:prstGeom prst="rect">
            <a:avLst/>
          </a:prstGeom>
          <a:noFill/>
          <a:effectLst>
            <a:outerShdw blurRad="50800" dist="38100" dir="5400000" algn="t" rotWithShape="0">
              <a:prstClr val="black">
                <a:alpha val="40000"/>
              </a:prst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If We’re So Smart About This, Why Does it Keep Happening?</a:t>
            </a:r>
            <a:endParaRPr lang="en-US" dirty="0"/>
          </a:p>
        </p:txBody>
      </p:sp>
      <p:sp>
        <p:nvSpPr>
          <p:cNvPr id="3" name="Content Placeholder 2"/>
          <p:cNvSpPr>
            <a:spLocks noGrp="1"/>
          </p:cNvSpPr>
          <p:nvPr>
            <p:ph idx="1"/>
          </p:nvPr>
        </p:nvSpPr>
        <p:spPr/>
        <p:txBody>
          <a:bodyPr/>
          <a:lstStyle/>
          <a:p>
            <a:r>
              <a:rPr lang="en-US" dirty="0" smtClean="0"/>
              <a:t>Bell-Shaped Curve of Life</a:t>
            </a:r>
          </a:p>
          <a:p>
            <a:pPr lvl="1"/>
            <a:r>
              <a:rPr lang="en-US" dirty="0" smtClean="0"/>
              <a:t>An unlucky few get stuck at the bad tail</a:t>
            </a:r>
          </a:p>
          <a:p>
            <a:pPr lvl="1"/>
            <a:r>
              <a:rPr lang="en-US" dirty="0" smtClean="0"/>
              <a:t>But which ones?</a:t>
            </a:r>
          </a:p>
          <a:p>
            <a:r>
              <a:rPr lang="en-US" dirty="0" smtClean="0"/>
              <a:t>The Law of Large Numbers</a:t>
            </a:r>
          </a:p>
          <a:p>
            <a:endParaRPr lang="en-US" dirty="0"/>
          </a:p>
        </p:txBody>
      </p:sp>
      <p:grpSp>
        <p:nvGrpSpPr>
          <p:cNvPr id="15" name="Group 14"/>
          <p:cNvGrpSpPr/>
          <p:nvPr/>
        </p:nvGrpSpPr>
        <p:grpSpPr>
          <a:xfrm>
            <a:off x="418591" y="3124200"/>
            <a:ext cx="8344409" cy="3328877"/>
            <a:chOff x="418591" y="3124200"/>
            <a:chExt cx="8344409" cy="3328877"/>
          </a:xfrm>
        </p:grpSpPr>
        <p:sp>
          <p:nvSpPr>
            <p:cNvPr id="9" name="Rounded Rectangle 8"/>
            <p:cNvSpPr/>
            <p:nvPr/>
          </p:nvSpPr>
          <p:spPr>
            <a:xfrm>
              <a:off x="418591" y="5385769"/>
              <a:ext cx="8344409" cy="1067308"/>
            </a:xfrm>
            <a:prstGeom prst="roundRect">
              <a:avLst/>
            </a:prstGeom>
            <a:solidFill>
              <a:schemeClr val="bg1">
                <a:lumMod val="75000"/>
              </a:schemeClr>
            </a:solidFill>
            <a:ln w="34925">
              <a:solidFill>
                <a:srgbClr val="FFFFFF"/>
              </a:solidFill>
            </a:ln>
            <a:effectLst>
              <a:outerShdw blurRad="317500" dir="2700000" algn="ctr">
                <a:srgbClr val="000000">
                  <a:alpha val="43000"/>
                </a:srgbClr>
              </a:outerShdw>
            </a:effectLst>
            <a:scene3d>
              <a:camera prst="perspectiveRelaxed"/>
              <a:lightRig rig="soft" dir="t"/>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10" name="Freeform 76"/>
            <p:cNvSpPr>
              <a:spLocks noChangeAspect="1"/>
            </p:cNvSpPr>
            <p:nvPr/>
          </p:nvSpPr>
          <p:spPr bwMode="auto">
            <a:xfrm>
              <a:off x="1588368" y="4917858"/>
              <a:ext cx="1518557" cy="1082275"/>
            </a:xfrm>
            <a:custGeom>
              <a:avLst/>
              <a:gdLst>
                <a:gd name="T0" fmla="*/ 0 w 816"/>
                <a:gd name="T1" fmla="*/ 300 h 480"/>
                <a:gd name="T2" fmla="*/ 0 w 816"/>
                <a:gd name="T3" fmla="*/ 480 h 480"/>
                <a:gd name="T4" fmla="*/ 816 w 816"/>
                <a:gd name="T5" fmla="*/ 480 h 480"/>
                <a:gd name="T6" fmla="*/ 816 w 816"/>
                <a:gd name="T7" fmla="*/ 0 h 480"/>
                <a:gd name="T8" fmla="*/ 738 w 816"/>
                <a:gd name="T9" fmla="*/ 51 h 480"/>
                <a:gd name="T10" fmla="*/ 645 w 816"/>
                <a:gd name="T11" fmla="*/ 102 h 480"/>
                <a:gd name="T12" fmla="*/ 573 w 816"/>
                <a:gd name="T13" fmla="*/ 129 h 480"/>
                <a:gd name="T14" fmla="*/ 456 w 816"/>
                <a:gd name="T15" fmla="*/ 165 h 480"/>
                <a:gd name="T16" fmla="*/ 339 w 816"/>
                <a:gd name="T17" fmla="*/ 201 h 480"/>
                <a:gd name="T18" fmla="*/ 207 w 816"/>
                <a:gd name="T19" fmla="*/ 243 h 480"/>
                <a:gd name="T20" fmla="*/ 81 w 816"/>
                <a:gd name="T21" fmla="*/ 279 h 480"/>
                <a:gd name="T22" fmla="*/ 0 w 816"/>
                <a:gd name="T23" fmla="*/ 300 h 4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6"/>
                <a:gd name="T37" fmla="*/ 0 h 480"/>
                <a:gd name="T38" fmla="*/ 816 w 816"/>
                <a:gd name="T39" fmla="*/ 480 h 4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6" h="480">
                  <a:moveTo>
                    <a:pt x="0" y="300"/>
                  </a:moveTo>
                  <a:lnTo>
                    <a:pt x="0" y="480"/>
                  </a:lnTo>
                  <a:lnTo>
                    <a:pt x="816" y="480"/>
                  </a:lnTo>
                  <a:lnTo>
                    <a:pt x="816" y="0"/>
                  </a:lnTo>
                  <a:lnTo>
                    <a:pt x="738" y="51"/>
                  </a:lnTo>
                  <a:lnTo>
                    <a:pt x="645" y="102"/>
                  </a:lnTo>
                  <a:lnTo>
                    <a:pt x="573" y="129"/>
                  </a:lnTo>
                  <a:lnTo>
                    <a:pt x="456" y="165"/>
                  </a:lnTo>
                  <a:lnTo>
                    <a:pt x="339" y="201"/>
                  </a:lnTo>
                  <a:lnTo>
                    <a:pt x="207" y="243"/>
                  </a:lnTo>
                  <a:lnTo>
                    <a:pt x="81" y="279"/>
                  </a:lnTo>
                  <a:lnTo>
                    <a:pt x="0" y="300"/>
                  </a:lnTo>
                  <a:close/>
                </a:path>
              </a:pathLst>
            </a:cu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anchor="ctr"/>
            <a:lstStyle/>
            <a:p>
              <a:endParaRPr lang="en-US" dirty="0">
                <a:latin typeface="Calibri" pitchFamily="34" charset="0"/>
              </a:endParaRPr>
            </a:p>
          </p:txBody>
        </p:sp>
        <p:sp>
          <p:nvSpPr>
            <p:cNvPr id="11" name="Freeform 77"/>
            <p:cNvSpPr>
              <a:spLocks noChangeAspect="1"/>
            </p:cNvSpPr>
            <p:nvPr/>
          </p:nvSpPr>
          <p:spPr bwMode="auto">
            <a:xfrm>
              <a:off x="3106936" y="3124200"/>
              <a:ext cx="1616032" cy="2875933"/>
            </a:xfrm>
            <a:custGeom>
              <a:avLst/>
              <a:gdLst>
                <a:gd name="T0" fmla="*/ 867 w 867"/>
                <a:gd name="T1" fmla="*/ 0 h 1418"/>
                <a:gd name="T2" fmla="*/ 866 w 867"/>
                <a:gd name="T3" fmla="*/ 1418 h 1418"/>
                <a:gd name="T4" fmla="*/ 0 w 867"/>
                <a:gd name="T5" fmla="*/ 1416 h 1418"/>
                <a:gd name="T6" fmla="*/ 0 w 867"/>
                <a:gd name="T7" fmla="*/ 882 h 1418"/>
                <a:gd name="T8" fmla="*/ 84 w 867"/>
                <a:gd name="T9" fmla="*/ 804 h 1418"/>
                <a:gd name="T10" fmla="*/ 156 w 867"/>
                <a:gd name="T11" fmla="*/ 735 h 1418"/>
                <a:gd name="T12" fmla="*/ 222 w 867"/>
                <a:gd name="T13" fmla="*/ 657 h 1418"/>
                <a:gd name="T14" fmla="*/ 297 w 867"/>
                <a:gd name="T15" fmla="*/ 558 h 1418"/>
                <a:gd name="T16" fmla="*/ 381 w 867"/>
                <a:gd name="T17" fmla="*/ 453 h 1418"/>
                <a:gd name="T18" fmla="*/ 486 w 867"/>
                <a:gd name="T19" fmla="*/ 318 h 1418"/>
                <a:gd name="T20" fmla="*/ 543 w 867"/>
                <a:gd name="T21" fmla="*/ 240 h 1418"/>
                <a:gd name="T22" fmla="*/ 630 w 867"/>
                <a:gd name="T23" fmla="*/ 129 h 1418"/>
                <a:gd name="T24" fmla="*/ 687 w 867"/>
                <a:gd name="T25" fmla="*/ 72 h 1418"/>
                <a:gd name="T26" fmla="*/ 753 w 867"/>
                <a:gd name="T27" fmla="*/ 27 h 1418"/>
                <a:gd name="T28" fmla="*/ 801 w 867"/>
                <a:gd name="T29" fmla="*/ 16 h 1418"/>
                <a:gd name="T30" fmla="*/ 867 w 867"/>
                <a:gd name="T31" fmla="*/ 0 h 14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7"/>
                <a:gd name="T49" fmla="*/ 0 h 1418"/>
                <a:gd name="T50" fmla="*/ 867 w 867"/>
                <a:gd name="T51" fmla="*/ 1418 h 14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7" h="1418">
                  <a:moveTo>
                    <a:pt x="867" y="0"/>
                  </a:moveTo>
                  <a:lnTo>
                    <a:pt x="866" y="1418"/>
                  </a:lnTo>
                  <a:lnTo>
                    <a:pt x="0" y="1416"/>
                  </a:lnTo>
                  <a:lnTo>
                    <a:pt x="0" y="882"/>
                  </a:lnTo>
                  <a:lnTo>
                    <a:pt x="84" y="804"/>
                  </a:lnTo>
                  <a:lnTo>
                    <a:pt x="156" y="735"/>
                  </a:lnTo>
                  <a:lnTo>
                    <a:pt x="222" y="657"/>
                  </a:lnTo>
                  <a:lnTo>
                    <a:pt x="297" y="558"/>
                  </a:lnTo>
                  <a:lnTo>
                    <a:pt x="381" y="453"/>
                  </a:lnTo>
                  <a:lnTo>
                    <a:pt x="486" y="318"/>
                  </a:lnTo>
                  <a:lnTo>
                    <a:pt x="543" y="240"/>
                  </a:lnTo>
                  <a:lnTo>
                    <a:pt x="630" y="129"/>
                  </a:lnTo>
                  <a:lnTo>
                    <a:pt x="687" y="72"/>
                  </a:lnTo>
                  <a:lnTo>
                    <a:pt x="753" y="27"/>
                  </a:lnTo>
                  <a:lnTo>
                    <a:pt x="801" y="16"/>
                  </a:lnTo>
                  <a:lnTo>
                    <a:pt x="867" y="0"/>
                  </a:lnTo>
                  <a:close/>
                </a:path>
              </a:pathLst>
            </a:cu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anchor="ctr"/>
            <a:lstStyle/>
            <a:p>
              <a:endParaRPr lang="en-US" dirty="0">
                <a:latin typeface="Calibri" pitchFamily="34" charset="0"/>
              </a:endParaRPr>
            </a:p>
          </p:txBody>
        </p:sp>
        <p:sp>
          <p:nvSpPr>
            <p:cNvPr id="12" name="Freeform 78"/>
            <p:cNvSpPr>
              <a:spLocks noChangeAspect="1"/>
            </p:cNvSpPr>
            <p:nvPr/>
          </p:nvSpPr>
          <p:spPr bwMode="auto">
            <a:xfrm>
              <a:off x="808517" y="5619724"/>
              <a:ext cx="766855" cy="382628"/>
            </a:xfrm>
            <a:custGeom>
              <a:avLst/>
              <a:gdLst>
                <a:gd name="T0" fmla="*/ 0 w 366"/>
                <a:gd name="T1" fmla="*/ 123 h 174"/>
                <a:gd name="T2" fmla="*/ 0 w 366"/>
                <a:gd name="T3" fmla="*/ 174 h 174"/>
                <a:gd name="T4" fmla="*/ 366 w 366"/>
                <a:gd name="T5" fmla="*/ 174 h 174"/>
                <a:gd name="T6" fmla="*/ 366 w 366"/>
                <a:gd name="T7" fmla="*/ 0 h 174"/>
                <a:gd name="T8" fmla="*/ 320 w 366"/>
                <a:gd name="T9" fmla="*/ 18 h 174"/>
                <a:gd name="T10" fmla="*/ 267 w 366"/>
                <a:gd name="T11" fmla="*/ 39 h 174"/>
                <a:gd name="T12" fmla="*/ 198 w 366"/>
                <a:gd name="T13" fmla="*/ 61 h 174"/>
                <a:gd name="T14" fmla="*/ 132 w 366"/>
                <a:gd name="T15" fmla="*/ 86 h 174"/>
                <a:gd name="T16" fmla="*/ 74 w 366"/>
                <a:gd name="T17" fmla="*/ 106 h 174"/>
                <a:gd name="T18" fmla="*/ 0 w 366"/>
                <a:gd name="T19" fmla="*/ 123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6"/>
                <a:gd name="T31" fmla="*/ 0 h 174"/>
                <a:gd name="T32" fmla="*/ 366 w 366"/>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6" h="174">
                  <a:moveTo>
                    <a:pt x="0" y="123"/>
                  </a:moveTo>
                  <a:lnTo>
                    <a:pt x="0" y="174"/>
                  </a:lnTo>
                  <a:lnTo>
                    <a:pt x="366" y="174"/>
                  </a:lnTo>
                  <a:lnTo>
                    <a:pt x="366" y="0"/>
                  </a:lnTo>
                  <a:lnTo>
                    <a:pt x="320" y="18"/>
                  </a:lnTo>
                  <a:lnTo>
                    <a:pt x="267" y="39"/>
                  </a:lnTo>
                  <a:lnTo>
                    <a:pt x="198" y="61"/>
                  </a:lnTo>
                  <a:lnTo>
                    <a:pt x="132" y="86"/>
                  </a:lnTo>
                  <a:lnTo>
                    <a:pt x="74" y="106"/>
                  </a:lnTo>
                  <a:lnTo>
                    <a:pt x="0" y="123"/>
                  </a:lnTo>
                  <a:close/>
                </a:path>
              </a:pathLst>
            </a:custGeom>
            <a:solidFill>
              <a:srgbClr val="FF0000"/>
            </a:solidFill>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anchor="ctr"/>
            <a:lstStyle/>
            <a:p>
              <a:endParaRPr lang="en-US" dirty="0">
                <a:latin typeface="Calibri" pitchFamily="34" charset="0"/>
              </a:endParaRPr>
            </a:p>
          </p:txBody>
        </p:sp>
        <p:sp>
          <p:nvSpPr>
            <p:cNvPr id="13" name="Freeform 79"/>
            <p:cNvSpPr>
              <a:spLocks noChangeAspect="1"/>
            </p:cNvSpPr>
            <p:nvPr/>
          </p:nvSpPr>
          <p:spPr bwMode="auto">
            <a:xfrm flipH="1">
              <a:off x="6345461" y="4917858"/>
              <a:ext cx="1518557" cy="1082275"/>
            </a:xfrm>
            <a:custGeom>
              <a:avLst/>
              <a:gdLst>
                <a:gd name="T0" fmla="*/ 0 w 816"/>
                <a:gd name="T1" fmla="*/ 300 h 480"/>
                <a:gd name="T2" fmla="*/ 0 w 816"/>
                <a:gd name="T3" fmla="*/ 480 h 480"/>
                <a:gd name="T4" fmla="*/ 816 w 816"/>
                <a:gd name="T5" fmla="*/ 480 h 480"/>
                <a:gd name="T6" fmla="*/ 816 w 816"/>
                <a:gd name="T7" fmla="*/ 0 h 480"/>
                <a:gd name="T8" fmla="*/ 738 w 816"/>
                <a:gd name="T9" fmla="*/ 51 h 480"/>
                <a:gd name="T10" fmla="*/ 645 w 816"/>
                <a:gd name="T11" fmla="*/ 102 h 480"/>
                <a:gd name="T12" fmla="*/ 573 w 816"/>
                <a:gd name="T13" fmla="*/ 129 h 480"/>
                <a:gd name="T14" fmla="*/ 456 w 816"/>
                <a:gd name="T15" fmla="*/ 165 h 480"/>
                <a:gd name="T16" fmla="*/ 339 w 816"/>
                <a:gd name="T17" fmla="*/ 201 h 480"/>
                <a:gd name="T18" fmla="*/ 207 w 816"/>
                <a:gd name="T19" fmla="*/ 243 h 480"/>
                <a:gd name="T20" fmla="*/ 81 w 816"/>
                <a:gd name="T21" fmla="*/ 279 h 480"/>
                <a:gd name="T22" fmla="*/ 0 w 816"/>
                <a:gd name="T23" fmla="*/ 300 h 4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6"/>
                <a:gd name="T37" fmla="*/ 0 h 480"/>
                <a:gd name="T38" fmla="*/ 816 w 816"/>
                <a:gd name="T39" fmla="*/ 480 h 4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6" h="480">
                  <a:moveTo>
                    <a:pt x="0" y="300"/>
                  </a:moveTo>
                  <a:lnTo>
                    <a:pt x="0" y="480"/>
                  </a:lnTo>
                  <a:lnTo>
                    <a:pt x="816" y="480"/>
                  </a:lnTo>
                  <a:lnTo>
                    <a:pt x="816" y="0"/>
                  </a:lnTo>
                  <a:lnTo>
                    <a:pt x="738" y="51"/>
                  </a:lnTo>
                  <a:lnTo>
                    <a:pt x="645" y="102"/>
                  </a:lnTo>
                  <a:lnTo>
                    <a:pt x="573" y="129"/>
                  </a:lnTo>
                  <a:lnTo>
                    <a:pt x="456" y="165"/>
                  </a:lnTo>
                  <a:lnTo>
                    <a:pt x="339" y="201"/>
                  </a:lnTo>
                  <a:lnTo>
                    <a:pt x="207" y="243"/>
                  </a:lnTo>
                  <a:lnTo>
                    <a:pt x="81" y="279"/>
                  </a:lnTo>
                  <a:lnTo>
                    <a:pt x="0" y="300"/>
                  </a:lnTo>
                  <a:close/>
                </a:path>
              </a:pathLst>
            </a:cu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anchor="ctr"/>
            <a:lstStyle/>
            <a:p>
              <a:endParaRPr lang="en-US" dirty="0">
                <a:latin typeface="Calibri" pitchFamily="34" charset="0"/>
              </a:endParaRPr>
            </a:p>
          </p:txBody>
        </p:sp>
        <p:sp>
          <p:nvSpPr>
            <p:cNvPr id="14" name="Freeform 80"/>
            <p:cNvSpPr>
              <a:spLocks noChangeAspect="1"/>
            </p:cNvSpPr>
            <p:nvPr/>
          </p:nvSpPr>
          <p:spPr bwMode="auto">
            <a:xfrm flipH="1">
              <a:off x="4707773" y="3124200"/>
              <a:ext cx="1613469" cy="2875933"/>
            </a:xfrm>
            <a:custGeom>
              <a:avLst/>
              <a:gdLst>
                <a:gd name="T0" fmla="*/ 867 w 867"/>
                <a:gd name="T1" fmla="*/ 0 h 1418"/>
                <a:gd name="T2" fmla="*/ 866 w 867"/>
                <a:gd name="T3" fmla="*/ 1418 h 1418"/>
                <a:gd name="T4" fmla="*/ 0 w 867"/>
                <a:gd name="T5" fmla="*/ 1416 h 1418"/>
                <a:gd name="T6" fmla="*/ 0 w 867"/>
                <a:gd name="T7" fmla="*/ 882 h 1418"/>
                <a:gd name="T8" fmla="*/ 84 w 867"/>
                <a:gd name="T9" fmla="*/ 804 h 1418"/>
                <a:gd name="T10" fmla="*/ 156 w 867"/>
                <a:gd name="T11" fmla="*/ 735 h 1418"/>
                <a:gd name="T12" fmla="*/ 222 w 867"/>
                <a:gd name="T13" fmla="*/ 657 h 1418"/>
                <a:gd name="T14" fmla="*/ 297 w 867"/>
                <a:gd name="T15" fmla="*/ 558 h 1418"/>
                <a:gd name="T16" fmla="*/ 381 w 867"/>
                <a:gd name="T17" fmla="*/ 453 h 1418"/>
                <a:gd name="T18" fmla="*/ 486 w 867"/>
                <a:gd name="T19" fmla="*/ 318 h 1418"/>
                <a:gd name="T20" fmla="*/ 543 w 867"/>
                <a:gd name="T21" fmla="*/ 240 h 1418"/>
                <a:gd name="T22" fmla="*/ 630 w 867"/>
                <a:gd name="T23" fmla="*/ 129 h 1418"/>
                <a:gd name="T24" fmla="*/ 687 w 867"/>
                <a:gd name="T25" fmla="*/ 72 h 1418"/>
                <a:gd name="T26" fmla="*/ 753 w 867"/>
                <a:gd name="T27" fmla="*/ 27 h 1418"/>
                <a:gd name="T28" fmla="*/ 801 w 867"/>
                <a:gd name="T29" fmla="*/ 16 h 1418"/>
                <a:gd name="T30" fmla="*/ 867 w 867"/>
                <a:gd name="T31" fmla="*/ 0 h 14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7"/>
                <a:gd name="T49" fmla="*/ 0 h 1418"/>
                <a:gd name="T50" fmla="*/ 867 w 867"/>
                <a:gd name="T51" fmla="*/ 1418 h 14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7" h="1418">
                  <a:moveTo>
                    <a:pt x="867" y="0"/>
                  </a:moveTo>
                  <a:lnTo>
                    <a:pt x="866" y="1418"/>
                  </a:lnTo>
                  <a:lnTo>
                    <a:pt x="0" y="1416"/>
                  </a:lnTo>
                  <a:lnTo>
                    <a:pt x="0" y="882"/>
                  </a:lnTo>
                  <a:lnTo>
                    <a:pt x="84" y="804"/>
                  </a:lnTo>
                  <a:lnTo>
                    <a:pt x="156" y="735"/>
                  </a:lnTo>
                  <a:lnTo>
                    <a:pt x="222" y="657"/>
                  </a:lnTo>
                  <a:lnTo>
                    <a:pt x="297" y="558"/>
                  </a:lnTo>
                  <a:lnTo>
                    <a:pt x="381" y="453"/>
                  </a:lnTo>
                  <a:lnTo>
                    <a:pt x="486" y="318"/>
                  </a:lnTo>
                  <a:lnTo>
                    <a:pt x="543" y="240"/>
                  </a:lnTo>
                  <a:lnTo>
                    <a:pt x="630" y="129"/>
                  </a:lnTo>
                  <a:lnTo>
                    <a:pt x="687" y="72"/>
                  </a:lnTo>
                  <a:lnTo>
                    <a:pt x="753" y="27"/>
                  </a:lnTo>
                  <a:lnTo>
                    <a:pt x="801" y="16"/>
                  </a:lnTo>
                  <a:lnTo>
                    <a:pt x="867" y="0"/>
                  </a:lnTo>
                  <a:close/>
                </a:path>
              </a:pathLst>
            </a:cu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anchor="ctr"/>
            <a:lstStyle/>
            <a:p>
              <a:endParaRPr lang="en-US" dirty="0">
                <a:latin typeface="Calibri" pitchFamily="34" charset="0"/>
              </a:endParaRPr>
            </a:p>
          </p:txBody>
        </p:sp>
        <p:sp>
          <p:nvSpPr>
            <p:cNvPr id="25" name="Freeform 78"/>
            <p:cNvSpPr>
              <a:spLocks noChangeAspect="1"/>
            </p:cNvSpPr>
            <p:nvPr/>
          </p:nvSpPr>
          <p:spPr bwMode="auto">
            <a:xfrm flipH="1">
              <a:off x="7879166" y="5600228"/>
              <a:ext cx="727862" cy="409422"/>
            </a:xfrm>
            <a:custGeom>
              <a:avLst/>
              <a:gdLst>
                <a:gd name="T0" fmla="*/ 0 w 366"/>
                <a:gd name="T1" fmla="*/ 123 h 174"/>
                <a:gd name="T2" fmla="*/ 0 w 366"/>
                <a:gd name="T3" fmla="*/ 174 h 174"/>
                <a:gd name="T4" fmla="*/ 366 w 366"/>
                <a:gd name="T5" fmla="*/ 174 h 174"/>
                <a:gd name="T6" fmla="*/ 366 w 366"/>
                <a:gd name="T7" fmla="*/ 0 h 174"/>
                <a:gd name="T8" fmla="*/ 320 w 366"/>
                <a:gd name="T9" fmla="*/ 18 h 174"/>
                <a:gd name="T10" fmla="*/ 267 w 366"/>
                <a:gd name="T11" fmla="*/ 39 h 174"/>
                <a:gd name="T12" fmla="*/ 198 w 366"/>
                <a:gd name="T13" fmla="*/ 61 h 174"/>
                <a:gd name="T14" fmla="*/ 132 w 366"/>
                <a:gd name="T15" fmla="*/ 86 h 174"/>
                <a:gd name="T16" fmla="*/ 74 w 366"/>
                <a:gd name="T17" fmla="*/ 106 h 174"/>
                <a:gd name="T18" fmla="*/ 0 w 366"/>
                <a:gd name="T19" fmla="*/ 123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6"/>
                <a:gd name="T31" fmla="*/ 0 h 174"/>
                <a:gd name="T32" fmla="*/ 366 w 366"/>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6" h="174">
                  <a:moveTo>
                    <a:pt x="0" y="123"/>
                  </a:moveTo>
                  <a:lnTo>
                    <a:pt x="0" y="174"/>
                  </a:lnTo>
                  <a:lnTo>
                    <a:pt x="366" y="174"/>
                  </a:lnTo>
                  <a:lnTo>
                    <a:pt x="366" y="0"/>
                  </a:lnTo>
                  <a:lnTo>
                    <a:pt x="320" y="18"/>
                  </a:lnTo>
                  <a:lnTo>
                    <a:pt x="267" y="39"/>
                  </a:lnTo>
                  <a:lnTo>
                    <a:pt x="198" y="61"/>
                  </a:lnTo>
                  <a:lnTo>
                    <a:pt x="132" y="86"/>
                  </a:lnTo>
                  <a:lnTo>
                    <a:pt x="74" y="106"/>
                  </a:lnTo>
                  <a:lnTo>
                    <a:pt x="0" y="123"/>
                  </a:lnTo>
                  <a:close/>
                </a:path>
              </a:pathLst>
            </a:cu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anchor="ctr"/>
            <a:lstStyle/>
            <a:p>
              <a:endParaRPr lang="en-US" dirty="0">
                <a:latin typeface="Calibri" pitchFamily="34" charset="0"/>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7346" name="Picture 2" descr="http://findwally.co.uk/fankit/graphics/IntlManOfLiterature/Scenes/TheGobblingGlutton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Finding Spies Subject to Iron Law of Economics</a:t>
            </a:r>
            <a:endParaRPr lang="en-US" dirty="0"/>
          </a:p>
        </p:txBody>
      </p:sp>
      <p:sp>
        <p:nvSpPr>
          <p:cNvPr id="4" name="Rectangle 3"/>
          <p:cNvSpPr/>
          <p:nvPr/>
        </p:nvSpPr>
        <p:spPr>
          <a:xfrm>
            <a:off x="1981200" y="1371600"/>
            <a:ext cx="5889824" cy="373022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 name="Arc 5"/>
          <p:cNvSpPr/>
          <p:nvPr/>
        </p:nvSpPr>
        <p:spPr>
          <a:xfrm rot="213157" flipH="1">
            <a:off x="2024858" y="2003483"/>
            <a:ext cx="11081702" cy="6675921"/>
          </a:xfrm>
          <a:prstGeom prst="arc">
            <a:avLst/>
          </a:prstGeom>
          <a:ln w="76200"/>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8" name="Content Placeholder 7"/>
          <p:cNvSpPr>
            <a:spLocks noGrp="1"/>
          </p:cNvSpPr>
          <p:nvPr>
            <p:ph idx="1"/>
          </p:nvPr>
        </p:nvSpPr>
        <p:spPr>
          <a:xfrm>
            <a:off x="152400" y="5181600"/>
            <a:ext cx="8839200" cy="1676400"/>
          </a:xfrm>
        </p:spPr>
        <p:txBody>
          <a:bodyPr>
            <a:noAutofit/>
          </a:bodyPr>
          <a:lstStyle/>
          <a:p>
            <a:r>
              <a:rPr lang="en-US" sz="3200" dirty="0" smtClean="0"/>
              <a:t>Law of Diminishing Returns</a:t>
            </a:r>
          </a:p>
          <a:p>
            <a:r>
              <a:rPr lang="en-US" sz="3200" dirty="0" smtClean="0"/>
              <a:t>More and more effort is required to get back less and less</a:t>
            </a:r>
            <a:endParaRPr lang="en-US" sz="3200" dirty="0"/>
          </a:p>
        </p:txBody>
      </p:sp>
      <p:sp>
        <p:nvSpPr>
          <p:cNvPr id="11" name="Right Arrow 10"/>
          <p:cNvSpPr/>
          <p:nvPr/>
        </p:nvSpPr>
        <p:spPr>
          <a:xfrm rot="16200000" flipV="1">
            <a:off x="6705600" y="2362200"/>
            <a:ext cx="1143000" cy="6858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Tradeoffs in Screening for Spies</a:t>
            </a:r>
            <a:endParaRPr lang="en-US" dirty="0"/>
          </a:p>
        </p:txBody>
      </p:sp>
      <p:sp>
        <p:nvSpPr>
          <p:cNvPr id="4" name="Rectangle 3"/>
          <p:cNvSpPr/>
          <p:nvPr/>
        </p:nvSpPr>
        <p:spPr>
          <a:xfrm>
            <a:off x="1981200" y="1371600"/>
            <a:ext cx="5889824" cy="373022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 name="Arc 5"/>
          <p:cNvSpPr/>
          <p:nvPr/>
        </p:nvSpPr>
        <p:spPr>
          <a:xfrm rot="213157" flipH="1">
            <a:off x="2024858" y="2003483"/>
            <a:ext cx="11081702" cy="6675921"/>
          </a:xfrm>
          <a:prstGeom prst="arc">
            <a:avLst/>
          </a:prstGeom>
          <a:ln w="76200"/>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8" name="Content Placeholder 7"/>
          <p:cNvSpPr>
            <a:spLocks noGrp="1"/>
          </p:cNvSpPr>
          <p:nvPr>
            <p:ph idx="1"/>
          </p:nvPr>
        </p:nvSpPr>
        <p:spPr>
          <a:xfrm>
            <a:off x="838200" y="5181600"/>
            <a:ext cx="8153400" cy="1676400"/>
          </a:xfrm>
        </p:spPr>
        <p:txBody>
          <a:bodyPr>
            <a:noAutofit/>
          </a:bodyPr>
          <a:lstStyle/>
          <a:p>
            <a:r>
              <a:rPr lang="en-US" sz="2800" dirty="0" smtClean="0"/>
              <a:t>False Negatives—Missing some spies</a:t>
            </a:r>
          </a:p>
          <a:p>
            <a:r>
              <a:rPr lang="en-US" sz="2800" dirty="0" smtClean="0"/>
              <a:t>False Positives—Wrongly accusing others</a:t>
            </a:r>
          </a:p>
          <a:p>
            <a:r>
              <a:rPr lang="en-US" sz="2800" dirty="0" smtClean="0"/>
              <a:t>Too much investigation will hurt morale</a:t>
            </a:r>
            <a:endParaRPr lang="en-US" sz="2800" dirty="0"/>
          </a:p>
        </p:txBody>
      </p:sp>
      <p:sp>
        <p:nvSpPr>
          <p:cNvPr id="7" name="Right Arrow 6"/>
          <p:cNvSpPr/>
          <p:nvPr/>
        </p:nvSpPr>
        <p:spPr>
          <a:xfrm rot="14781565" flipV="1">
            <a:off x="3680461" y="2935786"/>
            <a:ext cx="1082117" cy="757482"/>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Right Arrow 8"/>
          <p:cNvSpPr/>
          <p:nvPr/>
        </p:nvSpPr>
        <p:spPr>
          <a:xfrm rot="14781565" flipV="1">
            <a:off x="4442462" y="2617328"/>
            <a:ext cx="1082117" cy="757482"/>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8"/>
          <p:cNvSpPr/>
          <p:nvPr/>
        </p:nvSpPr>
        <p:spPr>
          <a:xfrm>
            <a:off x="457200" y="1828800"/>
            <a:ext cx="8305800" cy="2133600"/>
          </a:xfrm>
          <a:prstGeom prst="round2Diag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762000"/>
            <a:ext cx="8915400" cy="808038"/>
          </a:xfrm>
        </p:spPr>
        <p:txBody>
          <a:bodyPr>
            <a:normAutofit fontScale="90000"/>
          </a:bodyPr>
          <a:lstStyle/>
          <a:p>
            <a:r>
              <a:rPr lang="en-US" dirty="0" smtClean="0"/>
              <a:t>Conventional Theories of Motivation? </a:t>
            </a:r>
            <a:br>
              <a:rPr lang="en-US" dirty="0" smtClean="0"/>
            </a:br>
            <a:r>
              <a:rPr lang="en-US" dirty="0" smtClean="0"/>
              <a:t>Not What I Found!</a:t>
            </a:r>
            <a:endParaRPr lang="en-US" dirty="0"/>
          </a:p>
        </p:txBody>
      </p:sp>
      <p:sp>
        <p:nvSpPr>
          <p:cNvPr id="3" name="Content Placeholder 2"/>
          <p:cNvSpPr>
            <a:spLocks noGrp="1"/>
          </p:cNvSpPr>
          <p:nvPr>
            <p:ph idx="1"/>
          </p:nvPr>
        </p:nvSpPr>
        <p:spPr>
          <a:xfrm>
            <a:off x="152400" y="4267200"/>
            <a:ext cx="8915400" cy="2438400"/>
          </a:xfrm>
        </p:spPr>
        <p:txBody>
          <a:bodyPr/>
          <a:lstStyle/>
          <a:p>
            <a:r>
              <a:rPr lang="en-US" dirty="0" smtClean="0"/>
              <a:t>Importance of asking: </a:t>
            </a:r>
            <a:r>
              <a:rPr lang="en-US" b="1" dirty="0" smtClean="0">
                <a:solidFill>
                  <a:srgbClr val="FFFF00"/>
                </a:solidFill>
              </a:rPr>
              <a:t>Why?</a:t>
            </a:r>
            <a:r>
              <a:rPr lang="en-US" dirty="0" smtClean="0"/>
              <a:t> </a:t>
            </a:r>
          </a:p>
          <a:p>
            <a:pPr lvl="1"/>
            <a:r>
              <a:rPr lang="en-US" dirty="0" smtClean="0"/>
              <a:t>More than once, like a 4 year old</a:t>
            </a:r>
          </a:p>
          <a:p>
            <a:r>
              <a:rPr lang="en-US" dirty="0" smtClean="0"/>
              <a:t>Why do people eat in gourmet restaurants?</a:t>
            </a:r>
          </a:p>
          <a:p>
            <a:pPr lvl="1"/>
            <a:r>
              <a:rPr lang="en-US" dirty="0" smtClean="0"/>
              <a:t>Because they’re hungry (??)</a:t>
            </a:r>
          </a:p>
          <a:p>
            <a:endParaRPr lang="en-US" dirty="0"/>
          </a:p>
        </p:txBody>
      </p:sp>
      <p:sp>
        <p:nvSpPr>
          <p:cNvPr id="6" name="TextBox 5"/>
          <p:cNvSpPr txBox="1"/>
          <p:nvPr/>
        </p:nvSpPr>
        <p:spPr>
          <a:xfrm>
            <a:off x="609600" y="2133600"/>
            <a:ext cx="7696200" cy="1569660"/>
          </a:xfrm>
          <a:prstGeom prst="rect">
            <a:avLst/>
          </a:prstGeom>
          <a:noFill/>
        </p:spPr>
        <p:txBody>
          <a:bodyPr wrap="square" rtlCol="0">
            <a:spAutoFit/>
          </a:bodyPr>
          <a:lstStyle/>
          <a:p>
            <a:pPr algn="ctr"/>
            <a:r>
              <a:rPr lang="en-US" sz="3600" dirty="0" smtClean="0">
                <a:solidFill>
                  <a:schemeClr val="bg1"/>
                </a:solidFill>
                <a:effectLst>
                  <a:outerShdw blurRad="50800" dist="38100" dir="2700000" algn="tl" rotWithShape="0">
                    <a:schemeClr val="tx1"/>
                  </a:outerShdw>
                </a:effectLst>
              </a:rPr>
              <a:t>“To every complex problem there is a simple answer. And it is wrong.”</a:t>
            </a:r>
          </a:p>
          <a:p>
            <a:pPr algn="ctr"/>
            <a:r>
              <a:rPr lang="en-US" sz="2400" i="1" dirty="0" smtClean="0">
                <a:solidFill>
                  <a:schemeClr val="bg1"/>
                </a:solidFill>
                <a:effectLst>
                  <a:outerShdw blurRad="50800" dist="38100" dir="2700000" algn="tl" rotWithShape="0">
                    <a:schemeClr val="tx1"/>
                  </a:outerShdw>
                </a:effectLst>
              </a:rPr>
              <a:t>—H.L. Mencken</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 a Doctor—I Discover the Genetic Marker </a:t>
            </a:r>
            <a:br>
              <a:rPr lang="en-US" dirty="0" smtClean="0"/>
            </a:br>
            <a:r>
              <a:rPr lang="en-US" dirty="0" smtClean="0"/>
              <a:t>for Spies</a:t>
            </a:r>
            <a:endParaRPr lang="en-US" dirty="0"/>
          </a:p>
        </p:txBody>
      </p:sp>
      <p:sp>
        <p:nvSpPr>
          <p:cNvPr id="3" name="Content Placeholder 2"/>
          <p:cNvSpPr>
            <a:spLocks noGrp="1"/>
          </p:cNvSpPr>
          <p:nvPr>
            <p:ph idx="1"/>
          </p:nvPr>
        </p:nvSpPr>
        <p:spPr>
          <a:xfrm>
            <a:off x="152400" y="1600200"/>
            <a:ext cx="8915400" cy="5105400"/>
          </a:xfrm>
        </p:spPr>
        <p:txBody>
          <a:bodyPr/>
          <a:lstStyle/>
          <a:p>
            <a:r>
              <a:rPr lang="en-US" sz="3200" dirty="0" smtClean="0"/>
              <a:t>The Y Chromosome!</a:t>
            </a:r>
          </a:p>
          <a:p>
            <a:r>
              <a:rPr lang="en-US" sz="3200" dirty="0" smtClean="0"/>
              <a:t>95% of spies are male</a:t>
            </a:r>
          </a:p>
          <a:p>
            <a:r>
              <a:rPr lang="en-US" sz="3200" dirty="0" smtClean="0"/>
              <a:t>Male pride and ego</a:t>
            </a:r>
          </a:p>
          <a:p>
            <a:endParaRPr lang="en-US" dirty="0"/>
          </a:p>
        </p:txBody>
      </p:sp>
      <p:pic>
        <p:nvPicPr>
          <p:cNvPr id="60420" name="Picture 4" descr="http://i.telegraph.co.uk/multimedia/archive/02147/C37P2T_2147620b.jpg"/>
          <p:cNvPicPr>
            <a:picLocks noChangeAspect="1" noChangeArrowheads="1"/>
          </p:cNvPicPr>
          <p:nvPr/>
        </p:nvPicPr>
        <p:blipFill>
          <a:blip r:embed="rId3" cstate="print"/>
          <a:srcRect l="43871" r="17419"/>
          <a:stretch>
            <a:fillRect/>
          </a:stretch>
        </p:blipFill>
        <p:spPr bwMode="auto">
          <a:xfrm>
            <a:off x="6172200" y="1447800"/>
            <a:ext cx="2590800" cy="41884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0418" name="Picture 2" descr="https://encrypted-tbn3.gstatic.com/images?q=tbn:ANd9GcTQ20jFB1hmImOXvTm6ATGrbzo2WGojrhFLXHJ3A2Is7F4wJzC0Ew"/>
          <p:cNvPicPr>
            <a:picLocks noChangeAspect="1" noChangeArrowheads="1"/>
          </p:cNvPicPr>
          <p:nvPr/>
        </p:nvPicPr>
        <p:blipFill>
          <a:blip r:embed="rId4" cstate="print"/>
          <a:srcRect/>
          <a:stretch>
            <a:fillRect/>
          </a:stretch>
        </p:blipFill>
        <p:spPr bwMode="auto">
          <a:xfrm>
            <a:off x="4343400" y="2971800"/>
            <a:ext cx="2466975" cy="1847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533399" y="3581400"/>
            <a:ext cx="3902927" cy="2667000"/>
          </a:xfrm>
          <a:prstGeom prst="rect">
            <a:avLst/>
          </a:prstGeom>
          <a:effectLst>
            <a:outerShdw blurRad="76200" dist="190500" dir="18900000" sy="23000" kx="-1200000" algn="bl" rotWithShape="0">
              <a:prstClr val="black">
                <a:alpha val="20000"/>
              </a:prstClr>
            </a:outerShdw>
            <a:reflection blurRad="190500" stA="44000" endPos="59000" dir="5400000" sy="-100000" algn="bl" rotWithShape="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Gender Counts</a:t>
            </a:r>
            <a:endParaRPr lang="en-US" dirty="0"/>
          </a:p>
        </p:txBody>
      </p:sp>
      <p:sp>
        <p:nvSpPr>
          <p:cNvPr id="3" name="Content Placeholder 2"/>
          <p:cNvSpPr>
            <a:spLocks noGrp="1"/>
          </p:cNvSpPr>
          <p:nvPr>
            <p:ph idx="1"/>
          </p:nvPr>
        </p:nvSpPr>
        <p:spPr>
          <a:xfrm>
            <a:off x="152400" y="1524000"/>
            <a:ext cx="7010400" cy="5181600"/>
          </a:xfrm>
        </p:spPr>
        <p:txBody>
          <a:bodyPr/>
          <a:lstStyle/>
          <a:p>
            <a:r>
              <a:rPr lang="en-US" sz="3200" dirty="0" smtClean="0"/>
              <a:t>Career</a:t>
            </a:r>
          </a:p>
          <a:p>
            <a:pPr lvl="1"/>
            <a:r>
              <a:rPr lang="en-US" sz="2800" dirty="0" smtClean="0"/>
              <a:t>Men want to be good providers</a:t>
            </a:r>
          </a:p>
          <a:p>
            <a:pPr lvl="1"/>
            <a:r>
              <a:rPr lang="en-US" sz="2800" dirty="0" smtClean="0"/>
              <a:t>Cannot lose respect in eyes of wife</a:t>
            </a:r>
          </a:p>
          <a:p>
            <a:r>
              <a:rPr lang="en-US" sz="3200" dirty="0" smtClean="0"/>
              <a:t>Relationships</a:t>
            </a:r>
          </a:p>
          <a:p>
            <a:pPr lvl="1"/>
            <a:r>
              <a:rPr lang="en-US" sz="2800" dirty="0" smtClean="0"/>
              <a:t>Women feel like failures if they don</a:t>
            </a:r>
            <a:r>
              <a:rPr lang="ja-JP" altLang="en-US" sz="2800" smtClean="0"/>
              <a:t>’</a:t>
            </a:r>
            <a:r>
              <a:rPr lang="en-US" altLang="ja-JP" sz="2800" dirty="0" smtClean="0"/>
              <a:t>t feel loved</a:t>
            </a:r>
          </a:p>
          <a:p>
            <a:pPr lvl="1"/>
            <a:r>
              <a:rPr lang="en-US" sz="2800" dirty="0" smtClean="0"/>
              <a:t>Female spies are trying to fix that problem</a:t>
            </a:r>
          </a:p>
          <a:p>
            <a:endParaRPr lang="en-US" dirty="0"/>
          </a:p>
        </p:txBody>
      </p:sp>
      <p:pic>
        <p:nvPicPr>
          <p:cNvPr id="18" name="Picture 17" descr="PPP_IPEOP_CLP_Family_of_4_B.png"/>
          <p:cNvPicPr>
            <a:picLocks/>
          </p:cNvPicPr>
          <p:nvPr/>
        </p:nvPicPr>
        <p:blipFill>
          <a:blip r:embed="rId3" cstate="print"/>
          <a:stretch>
            <a:fillRect/>
          </a:stretch>
        </p:blipFill>
        <p:spPr>
          <a:xfrm>
            <a:off x="6477000" y="914400"/>
            <a:ext cx="2509228" cy="2185987"/>
          </a:xfrm>
          <a:prstGeom prst="rect">
            <a:avLst/>
          </a:prstGeom>
        </p:spPr>
      </p:pic>
      <p:pic>
        <p:nvPicPr>
          <p:cNvPr id="19" name="Picture 18" descr="PPP_IPEOP_CLP_Love_Birds_B.png"/>
          <p:cNvPicPr>
            <a:picLocks/>
          </p:cNvPicPr>
          <p:nvPr/>
        </p:nvPicPr>
        <p:blipFill>
          <a:blip r:embed="rId4" cstate="print"/>
          <a:stretch>
            <a:fillRect/>
          </a:stretch>
        </p:blipFill>
        <p:spPr>
          <a:xfrm>
            <a:off x="6553200" y="3962400"/>
            <a:ext cx="2449095" cy="2133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Subtitle 2"/>
          <p:cNvSpPr>
            <a:spLocks noGrp="1"/>
          </p:cNvSpPr>
          <p:nvPr>
            <p:ph type="subTitle" idx="1"/>
          </p:nvPr>
        </p:nvSpPr>
        <p:spPr>
          <a:xfrm>
            <a:off x="457200" y="5334000"/>
            <a:ext cx="8305800" cy="1295400"/>
          </a:xfrm>
        </p:spPr>
        <p:txBody>
          <a:bodyPr>
            <a:normAutofit/>
          </a:bodyPr>
          <a:lstStyle/>
          <a:p>
            <a:r>
              <a:rPr lang="en-US" sz="2800" dirty="0" smtClean="0"/>
              <a:t>By David L. Charney, M.D</a:t>
            </a:r>
            <a:r>
              <a:rPr lang="en-US" sz="2800" dirty="0" smtClean="0"/>
              <a:t>./NOIR for USA</a:t>
            </a:r>
            <a:endParaRPr lang="en-US" sz="2800" dirty="0" smtClean="0"/>
          </a:p>
          <a:p>
            <a:r>
              <a:rPr lang="en-US" sz="2800" i="1" dirty="0" smtClean="0"/>
              <a:t>Psychiatrist Specializing in the Mind of the Spy</a:t>
            </a:r>
            <a:endParaRPr lang="en-US" sz="2800" i="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P_CTARG_CLP_TargetSphere_A_5Blue.png"/>
          <p:cNvPicPr>
            <a:picLocks/>
          </p:cNvPicPr>
          <p:nvPr/>
        </p:nvPicPr>
        <p:blipFill>
          <a:blip r:embed="rId3" cstate="print"/>
          <a:stretch>
            <a:fillRect/>
          </a:stretch>
        </p:blipFill>
        <p:spPr>
          <a:xfrm>
            <a:off x="1752600" y="1371600"/>
            <a:ext cx="5116790" cy="5486400"/>
          </a:xfrm>
          <a:prstGeom prst="rect">
            <a:avLst/>
          </a:prstGeom>
        </p:spPr>
      </p:pic>
      <p:sp>
        <p:nvSpPr>
          <p:cNvPr id="2" name="Title 1"/>
          <p:cNvSpPr>
            <a:spLocks noGrp="1"/>
          </p:cNvSpPr>
          <p:nvPr>
            <p:ph type="title"/>
          </p:nvPr>
        </p:nvSpPr>
        <p:spPr>
          <a:xfrm>
            <a:off x="76200" y="609600"/>
            <a:ext cx="8991600" cy="808038"/>
          </a:xfrm>
        </p:spPr>
        <p:txBody>
          <a:bodyPr/>
          <a:lstStyle/>
          <a:p>
            <a:pPr algn="ctr"/>
            <a:r>
              <a:rPr lang="en-US" dirty="0" smtClean="0"/>
              <a:t>Core Psychology of the Insider Spy</a:t>
            </a:r>
            <a:endParaRPr lang="en-US" dirty="0"/>
          </a:p>
        </p:txBody>
      </p:sp>
      <p:sp>
        <p:nvSpPr>
          <p:cNvPr id="3" name="TextBox 2"/>
          <p:cNvSpPr txBox="1"/>
          <p:nvPr/>
        </p:nvSpPr>
        <p:spPr>
          <a:xfrm>
            <a:off x="2133600" y="2454057"/>
            <a:ext cx="4343400" cy="3108543"/>
          </a:xfrm>
          <a:prstGeom prst="rect">
            <a:avLst/>
          </a:prstGeom>
          <a:noFill/>
        </p:spPr>
        <p:txBody>
          <a:bodyPr wrap="square" rtlCol="0">
            <a:spAutoFit/>
          </a:bodyPr>
          <a:lstStyle/>
          <a:p>
            <a:pPr algn="ctr"/>
            <a:r>
              <a:rPr lang="en-US" sz="2800" b="1" dirty="0" smtClean="0">
                <a:solidFill>
                  <a:schemeClr val="bg1"/>
                </a:solidFill>
                <a:effectLst>
                  <a:outerShdw blurRad="38100" dist="38100" dir="2700000" algn="tl">
                    <a:srgbClr val="000000">
                      <a:alpha val="43137"/>
                    </a:srgbClr>
                  </a:outerShdw>
                </a:effectLst>
              </a:rPr>
              <a:t>An intolerable sense of personal failure,</a:t>
            </a:r>
          </a:p>
          <a:p>
            <a:pPr algn="ctr"/>
            <a:endParaRPr lang="en-US" sz="2800" b="1" dirty="0">
              <a:solidFill>
                <a:schemeClr val="bg1"/>
              </a:solidFill>
              <a:effectLst>
                <a:outerShdw blurRad="38100" dist="38100" dir="2700000" algn="tl">
                  <a:srgbClr val="000000">
                    <a:alpha val="43137"/>
                  </a:srgbClr>
                </a:outerShdw>
              </a:effectLst>
            </a:endParaRPr>
          </a:p>
          <a:p>
            <a:pPr algn="ctr"/>
            <a:endParaRPr lang="en-US" sz="2800" b="1" dirty="0">
              <a:solidFill>
                <a:schemeClr val="bg1"/>
              </a:solidFill>
              <a:effectLst>
                <a:outerShdw blurRad="38100" dist="38100" dir="2700000" algn="tl">
                  <a:srgbClr val="000000">
                    <a:alpha val="43137"/>
                  </a:srgbClr>
                </a:outerShdw>
              </a:effectLst>
            </a:endParaRPr>
          </a:p>
          <a:p>
            <a:pPr algn="ctr"/>
            <a:endParaRPr lang="en-US" sz="2800" b="1" dirty="0" smtClean="0">
              <a:solidFill>
                <a:schemeClr val="bg1"/>
              </a:solidFill>
              <a:effectLst>
                <a:outerShdw blurRad="38100" dist="38100" dir="2700000" algn="tl">
                  <a:srgbClr val="000000">
                    <a:alpha val="43137"/>
                  </a:srgbClr>
                </a:outerShdw>
              </a:effectLst>
            </a:endParaRPr>
          </a:p>
          <a:p>
            <a:pPr algn="ctr"/>
            <a:r>
              <a:rPr lang="en-US" sz="2800" b="1" dirty="0" smtClean="0">
                <a:solidFill>
                  <a:schemeClr val="bg1"/>
                </a:solidFill>
                <a:effectLst>
                  <a:outerShdw blurRad="38100" dist="38100" dir="2700000" algn="tl">
                    <a:srgbClr val="000000">
                      <a:alpha val="43137"/>
                    </a:srgbClr>
                  </a:outerShdw>
                </a:effectLst>
              </a:rPr>
              <a:t> as privately defined by that person.</a:t>
            </a:r>
            <a:endParaRPr lang="en-US" sz="28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evrn.net/wp-content/uploads/2012/06/FD2995776.jpg"/>
          <p:cNvPicPr>
            <a:picLocks noChangeAspect="1" noChangeArrowheads="1"/>
          </p:cNvPicPr>
          <p:nvPr/>
        </p:nvPicPr>
        <p:blipFill>
          <a:blip r:embed="rId3" cstate="print"/>
          <a:srcRect l="6530" r="8584"/>
          <a:stretch>
            <a:fillRect/>
          </a:stretch>
        </p:blipFill>
        <p:spPr bwMode="auto">
          <a:xfrm>
            <a:off x="5410200" y="0"/>
            <a:ext cx="3352800" cy="6877534"/>
          </a:xfrm>
          <a:prstGeom prst="rect">
            <a:avLst/>
          </a:prstGeom>
          <a:noFill/>
        </p:spPr>
      </p:pic>
      <p:pic>
        <p:nvPicPr>
          <p:cNvPr id="3" name="Picture 2" descr="http://2.bp.blogspot.com/_cYk159Qe7Rs/SgDKNU1uAhI/AAAAAAAAAqo/iibpZFrYtg4/s400/michaeldouglas.jpg"/>
          <p:cNvPicPr>
            <a:picLocks noChangeAspect="1" noChangeArrowheads="1"/>
          </p:cNvPicPr>
          <p:nvPr/>
        </p:nvPicPr>
        <p:blipFill>
          <a:blip r:embed="rId4" cstate="print"/>
          <a:srcRect/>
          <a:stretch>
            <a:fillRect/>
          </a:stretch>
        </p:blipFill>
        <p:spPr bwMode="auto">
          <a:xfrm>
            <a:off x="0" y="1600200"/>
            <a:ext cx="5264998" cy="3429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04" name="Picture 16" descr="http://static.guim.co.uk/sys-images/Guardian/Pix/pictures/2013/1/15/1358276988893/US-Postal-Service-mailbox-010.jpg"/>
          <p:cNvPicPr>
            <a:picLocks noChangeAspect="1" noChangeArrowheads="1"/>
          </p:cNvPicPr>
          <p:nvPr/>
        </p:nvPicPr>
        <p:blipFill>
          <a:blip r:embed="rId3" cstate="print"/>
          <a:srcRect/>
          <a:stretch>
            <a:fillRect/>
          </a:stretch>
        </p:blipFill>
        <p:spPr bwMode="auto">
          <a:xfrm>
            <a:off x="3733800" y="4419600"/>
            <a:ext cx="4064000" cy="2438400"/>
          </a:xfrm>
          <a:prstGeom prst="rect">
            <a:avLst/>
          </a:prstGeom>
          <a:noFill/>
        </p:spPr>
      </p:pic>
      <p:pic>
        <p:nvPicPr>
          <p:cNvPr id="63498" name="Picture 10" descr="http://www.dvdbeaver.com/film2/DVDReviews45/falling%20down%20blu-ray/large/large%20falling%20down%20blu-ray9.jpg"/>
          <p:cNvPicPr>
            <a:picLocks noChangeAspect="1" noChangeArrowheads="1"/>
          </p:cNvPicPr>
          <p:nvPr/>
        </p:nvPicPr>
        <p:blipFill>
          <a:blip r:embed="rId4" cstate="print"/>
          <a:srcRect t="13179" r="1267" b="13488"/>
          <a:stretch>
            <a:fillRect/>
          </a:stretch>
        </p:blipFill>
        <p:spPr bwMode="auto">
          <a:xfrm>
            <a:off x="0" y="609600"/>
            <a:ext cx="9144000" cy="3820317"/>
          </a:xfrm>
          <a:prstGeom prst="rect">
            <a:avLst/>
          </a:prstGeom>
          <a:noFill/>
        </p:spPr>
      </p:pic>
      <p:pic>
        <p:nvPicPr>
          <p:cNvPr id="63500" name="Picture 12" descr="http://foxcommunications.co.uk/wp-content/uploads/2012/01/January-Fox-Communications-blog-post-e1326810830897.jpg"/>
          <p:cNvPicPr>
            <a:picLocks noChangeAspect="1" noChangeArrowheads="1"/>
          </p:cNvPicPr>
          <p:nvPr/>
        </p:nvPicPr>
        <p:blipFill>
          <a:blip r:embed="rId5" cstate="print"/>
          <a:srcRect/>
          <a:stretch>
            <a:fillRect/>
          </a:stretch>
        </p:blipFill>
        <p:spPr bwMode="auto">
          <a:xfrm>
            <a:off x="5562600" y="4413006"/>
            <a:ext cx="3581400" cy="2444994"/>
          </a:xfrm>
          <a:prstGeom prst="rect">
            <a:avLst/>
          </a:prstGeom>
          <a:noFill/>
        </p:spPr>
      </p:pic>
      <p:pic>
        <p:nvPicPr>
          <p:cNvPr id="63502" name="Picture 14" descr="http://glengilchrist.co.uk/wp-content/uploads/2012/06/falling-down-original.jpg"/>
          <p:cNvPicPr>
            <a:picLocks noChangeAspect="1" noChangeArrowheads="1"/>
          </p:cNvPicPr>
          <p:nvPr/>
        </p:nvPicPr>
        <p:blipFill>
          <a:blip r:embed="rId6" cstate="print"/>
          <a:srcRect/>
          <a:stretch>
            <a:fillRect/>
          </a:stretch>
        </p:blipFill>
        <p:spPr bwMode="auto">
          <a:xfrm>
            <a:off x="0" y="4414837"/>
            <a:ext cx="4343400" cy="2443163"/>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jobless man"/>
          <p:cNvPicPr>
            <a:picLocks noChangeAspect="1" noChangeArrowheads="1"/>
          </p:cNvPicPr>
          <p:nvPr/>
        </p:nvPicPr>
        <p:blipFill>
          <a:blip r:embed="rId3" cstate="print"/>
          <a:srcRect r="14035"/>
          <a:stretch>
            <a:fillRect/>
          </a:stretch>
        </p:blipFill>
        <p:spPr bwMode="auto">
          <a:xfrm>
            <a:off x="1676401" y="553925"/>
            <a:ext cx="7467599" cy="6304075"/>
          </a:xfrm>
          <a:prstGeom prst="rect">
            <a:avLst/>
          </a:prstGeom>
          <a:noFill/>
        </p:spPr>
      </p:pic>
      <p:sp>
        <p:nvSpPr>
          <p:cNvPr id="5" name="Rectangle 4"/>
          <p:cNvSpPr/>
          <p:nvPr/>
        </p:nvSpPr>
        <p:spPr>
          <a:xfrm>
            <a:off x="0" y="1447800"/>
            <a:ext cx="4724400" cy="441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000" dirty="0" smtClean="0"/>
              <a:t>Spies are Unhappy</a:t>
            </a:r>
            <a:endParaRPr lang="en-US" sz="4000" dirty="0"/>
          </a:p>
        </p:txBody>
      </p:sp>
      <p:sp>
        <p:nvSpPr>
          <p:cNvPr id="3" name="Content Placeholder 2"/>
          <p:cNvSpPr>
            <a:spLocks noGrp="1"/>
          </p:cNvSpPr>
          <p:nvPr>
            <p:ph idx="1"/>
          </p:nvPr>
        </p:nvSpPr>
        <p:spPr>
          <a:xfrm>
            <a:off x="152400" y="1524000"/>
            <a:ext cx="4495800" cy="5181600"/>
          </a:xfrm>
        </p:spPr>
        <p:txBody>
          <a:bodyPr/>
          <a:lstStyle/>
          <a:p>
            <a:r>
              <a:rPr lang="en-US" sz="2800" dirty="0" smtClean="0"/>
              <a:t>An intolerable sense of personal failure as privately defined by that person.</a:t>
            </a:r>
          </a:p>
          <a:p>
            <a:r>
              <a:rPr lang="en-US" sz="2800" dirty="0" smtClean="0"/>
              <a:t>Most are not </a:t>
            </a:r>
            <a:r>
              <a:rPr lang="ja-JP" altLang="en-US" sz="2800" smtClean="0"/>
              <a:t>“</a:t>
            </a:r>
            <a:r>
              <a:rPr lang="en-US" altLang="ja-JP" sz="2800" dirty="0" smtClean="0"/>
              <a:t>recruited</a:t>
            </a:r>
            <a:r>
              <a:rPr lang="ja-JP" altLang="en-US" sz="2800" smtClean="0"/>
              <a:t>”</a:t>
            </a:r>
            <a:r>
              <a:rPr lang="en-US" altLang="ja-JP" sz="2800" dirty="0" smtClean="0"/>
              <a:t> or do not volunteer  until after 30 years old</a:t>
            </a:r>
          </a:p>
          <a:p>
            <a:pPr lvl="1"/>
            <a:r>
              <a:rPr lang="en-US" sz="2800" dirty="0" smtClean="0"/>
              <a:t>After they have had time to try and fail.</a:t>
            </a:r>
            <a:endParaRPr lang="en-US" sz="2400" dirty="0" smtClean="0"/>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6934200" cy="1295400"/>
          </a:xfrm>
        </p:spPr>
        <p:txBody>
          <a:bodyPr/>
          <a:lstStyle/>
          <a:p>
            <a:r>
              <a:rPr lang="en-US" dirty="0" smtClean="0"/>
              <a:t>The Holy Grail: The Perfect Profile of the Spy</a:t>
            </a:r>
            <a:endParaRPr lang="en-US" dirty="0"/>
          </a:p>
        </p:txBody>
      </p:sp>
      <p:sp>
        <p:nvSpPr>
          <p:cNvPr id="3" name="Content Placeholder 2"/>
          <p:cNvSpPr>
            <a:spLocks noGrp="1"/>
          </p:cNvSpPr>
          <p:nvPr>
            <p:ph idx="1"/>
          </p:nvPr>
        </p:nvSpPr>
        <p:spPr>
          <a:xfrm>
            <a:off x="152400" y="1905000"/>
            <a:ext cx="6858000" cy="4800600"/>
          </a:xfrm>
        </p:spPr>
        <p:txBody>
          <a:bodyPr>
            <a:normAutofit/>
          </a:bodyPr>
          <a:lstStyle/>
          <a:p>
            <a:r>
              <a:rPr lang="en-US" dirty="0" smtClean="0"/>
              <a:t>A blind alley</a:t>
            </a:r>
          </a:p>
          <a:p>
            <a:r>
              <a:rPr lang="en-US" dirty="0" smtClean="0"/>
              <a:t>Spies are not born; they’re made</a:t>
            </a:r>
          </a:p>
          <a:p>
            <a:r>
              <a:rPr lang="en-US" dirty="0" smtClean="0"/>
              <a:t>Still Photo vs. Movie</a:t>
            </a:r>
          </a:p>
          <a:p>
            <a:pPr lvl="1"/>
            <a:r>
              <a:rPr lang="en-US" sz="2400" dirty="0" smtClean="0"/>
              <a:t>Not static: Not one Perfect Profile,</a:t>
            </a:r>
            <a:br>
              <a:rPr lang="en-US" sz="2400" dirty="0" smtClean="0"/>
            </a:br>
            <a:r>
              <a:rPr lang="en-US" sz="2400" dirty="0" smtClean="0"/>
              <a:t>like a snapshot</a:t>
            </a:r>
          </a:p>
          <a:p>
            <a:pPr lvl="1"/>
            <a:r>
              <a:rPr lang="en-US" sz="2400" dirty="0" smtClean="0"/>
              <a:t>Dynamic: Stuff happens, more like</a:t>
            </a:r>
            <a:br>
              <a:rPr lang="en-US" sz="2400" dirty="0" smtClean="0"/>
            </a:br>
            <a:r>
              <a:rPr lang="en-US" sz="2400" dirty="0" smtClean="0"/>
              <a:t>a movie unfolding</a:t>
            </a:r>
          </a:p>
          <a:p>
            <a:r>
              <a:rPr lang="en-US" sz="2800" dirty="0" smtClean="0"/>
              <a:t>Epigenetic theory</a:t>
            </a:r>
          </a:p>
          <a:p>
            <a:pPr lvl="1"/>
            <a:r>
              <a:rPr lang="en-US" sz="2400" dirty="0" smtClean="0"/>
              <a:t>Life happens</a:t>
            </a:r>
          </a:p>
          <a:p>
            <a:pPr lvl="1"/>
            <a:r>
              <a:rPr lang="en-US" sz="2400" dirty="0" smtClean="0"/>
              <a:t>Brings forth hidden tendencies: Good ones—but also BAD ones</a:t>
            </a:r>
          </a:p>
          <a:p>
            <a:endParaRPr lang="en-US" dirty="0"/>
          </a:p>
        </p:txBody>
      </p:sp>
      <p:pic>
        <p:nvPicPr>
          <p:cNvPr id="67586" name="Picture 2" descr="http://www.nas.org/images/articles/Blind-alley_thumb.jpg"/>
          <p:cNvPicPr>
            <a:picLocks noChangeAspect="1" noChangeArrowheads="1"/>
          </p:cNvPicPr>
          <p:nvPr/>
        </p:nvPicPr>
        <p:blipFill>
          <a:blip r:embed="rId3" cstate="print"/>
          <a:srcRect r="2564"/>
          <a:stretch>
            <a:fillRect/>
          </a:stretch>
        </p:blipFill>
        <p:spPr bwMode="auto">
          <a:xfrm>
            <a:off x="5707466" y="2667000"/>
            <a:ext cx="3436534" cy="2057400"/>
          </a:xfrm>
          <a:prstGeom prst="rect">
            <a:avLst/>
          </a:prstGeom>
          <a:noFill/>
        </p:spPr>
      </p:pic>
      <p:pic>
        <p:nvPicPr>
          <p:cNvPr id="31" name="Picture 30" descr="PPP_CBUSC_CLP_Trophy_Gold.png"/>
          <p:cNvPicPr>
            <a:picLocks/>
          </p:cNvPicPr>
          <p:nvPr/>
        </p:nvPicPr>
        <p:blipFill>
          <a:blip r:embed="rId4" cstate="print"/>
          <a:stretch>
            <a:fillRect/>
          </a:stretch>
        </p:blipFill>
        <p:spPr>
          <a:xfrm>
            <a:off x="6248400" y="-152400"/>
            <a:ext cx="2971800" cy="29718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82600"/>
            <a:ext cx="9144000" cy="808038"/>
          </a:xfrm>
        </p:spPr>
        <p:txBody>
          <a:bodyPr/>
          <a:lstStyle/>
          <a:p>
            <a:pPr algn="ctr"/>
            <a:r>
              <a:rPr lang="en-US" dirty="0" smtClean="0"/>
              <a:t>Ten Life Stages of the Insider Spy</a:t>
            </a:r>
            <a:endParaRPr lang="en-US" dirty="0"/>
          </a:p>
        </p:txBody>
      </p:sp>
      <p:pic>
        <p:nvPicPr>
          <p:cNvPr id="5" name="Picture 4" descr="Chart 10 Life Stages.png"/>
          <p:cNvPicPr>
            <a:picLocks noChangeAspect="1"/>
          </p:cNvPicPr>
          <p:nvPr/>
        </p:nvPicPr>
        <p:blipFill>
          <a:blip r:embed="rId3" cstate="print"/>
          <a:srcRect l="4167" t="17893" r="5833" b="3623"/>
          <a:stretch>
            <a:fillRect/>
          </a:stretch>
        </p:blipFill>
        <p:spPr>
          <a:xfrm>
            <a:off x="228600" y="1320800"/>
            <a:ext cx="8686800" cy="5308600"/>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Sensitizing stage</a:t>
            </a:r>
            <a:endParaRPr lang="en-US" dirty="0"/>
          </a:p>
        </p:txBody>
      </p:sp>
      <p:sp>
        <p:nvSpPr>
          <p:cNvPr id="3" name="Text Placeholder 2"/>
          <p:cNvSpPr>
            <a:spLocks noGrp="1"/>
          </p:cNvSpPr>
          <p:nvPr>
            <p:ph type="body" idx="1"/>
          </p:nvPr>
        </p:nvSpPr>
        <p:spPr/>
        <p:txBody>
          <a:bodyPr/>
          <a:lstStyle/>
          <a:p>
            <a:r>
              <a:rPr lang="en-US" dirty="0" smtClean="0"/>
              <a:t>Stage One</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http://www.wortfm.org/wp-content/uploads/2013/07/bullying.jpg"/>
          <p:cNvPicPr>
            <a:picLocks noChangeAspect="1" noChangeArrowheads="1"/>
          </p:cNvPicPr>
          <p:nvPr/>
        </p:nvPicPr>
        <p:blipFill>
          <a:blip r:embed="rId3" cstate="print"/>
          <a:srcRect/>
          <a:stretch>
            <a:fillRect/>
          </a:stretch>
        </p:blipFill>
        <p:spPr bwMode="auto">
          <a:xfrm>
            <a:off x="5486400" y="4191000"/>
            <a:ext cx="3390900" cy="2260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ontent Placeholder 2"/>
          <p:cNvSpPr>
            <a:spLocks noGrp="1"/>
          </p:cNvSpPr>
          <p:nvPr>
            <p:ph idx="1"/>
          </p:nvPr>
        </p:nvSpPr>
        <p:spPr>
          <a:xfrm>
            <a:off x="152400" y="1066800"/>
            <a:ext cx="4648200" cy="5638800"/>
          </a:xfrm>
        </p:spPr>
        <p:txBody>
          <a:bodyPr/>
          <a:lstStyle/>
          <a:p>
            <a:r>
              <a:rPr lang="en-US" dirty="0" smtClean="0"/>
              <a:t>Nearly everyone experiences adversity</a:t>
            </a:r>
          </a:p>
          <a:p>
            <a:r>
              <a:rPr lang="en-US" dirty="0" smtClean="0"/>
              <a:t>If every early adverse life experience produced a spy outcome</a:t>
            </a:r>
          </a:p>
          <a:p>
            <a:pPr lvl="1"/>
            <a:r>
              <a:rPr lang="en-US" sz="2400" dirty="0" smtClean="0"/>
              <a:t>85% of all Law Enforcement, Military and Intelligence Personnel would have to be let go!</a:t>
            </a:r>
          </a:p>
          <a:p>
            <a:r>
              <a:rPr lang="en-US" dirty="0" smtClean="0"/>
              <a:t>Sensitizing but not determinative</a:t>
            </a:r>
          </a:p>
          <a:p>
            <a:endParaRPr lang="en-US" dirty="0"/>
          </a:p>
        </p:txBody>
      </p:sp>
      <p:pic>
        <p:nvPicPr>
          <p:cNvPr id="71682" name="Picture 2" descr="http://www.sgsgashtead.com/Images/content/712/243000.jpg"/>
          <p:cNvPicPr>
            <a:picLocks noChangeAspect="1" noChangeArrowheads="1"/>
          </p:cNvPicPr>
          <p:nvPr/>
        </p:nvPicPr>
        <p:blipFill>
          <a:blip r:embed="rId4" cstate="print"/>
          <a:srcRect/>
          <a:stretch>
            <a:fillRect/>
          </a:stretch>
        </p:blipFill>
        <p:spPr bwMode="auto">
          <a:xfrm>
            <a:off x="4648200" y="1676400"/>
            <a:ext cx="3891757" cy="2590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4" name="Group 13"/>
          <p:cNvGrpSpPr/>
          <p:nvPr/>
        </p:nvGrpSpPr>
        <p:grpSpPr>
          <a:xfrm>
            <a:off x="7543800" y="381000"/>
            <a:ext cx="1350963" cy="1446550"/>
            <a:chOff x="7543800" y="114300"/>
            <a:chExt cx="1350963" cy="1446550"/>
          </a:xfrm>
        </p:grpSpPr>
        <p:pic>
          <p:nvPicPr>
            <p:cNvPr id="10" name="Picture 9" descr="PPP_CSPHE_CLP_SphereA_Blue.png"/>
            <p:cNvPicPr>
              <a:picLocks/>
            </p:cNvPicPr>
            <p:nvPr/>
          </p:nvPicPr>
          <p:blipFill>
            <a:blip r:embed="rId5" cstate="print">
              <a:duotone>
                <a:schemeClr val="accent3">
                  <a:shade val="45000"/>
                  <a:satMod val="135000"/>
                </a:schemeClr>
                <a:prstClr val="white"/>
              </a:duotone>
            </a:blip>
            <a:stretch>
              <a:fillRect/>
            </a:stretch>
          </p:blipFill>
          <p:spPr>
            <a:xfrm>
              <a:off x="7543800" y="152400"/>
              <a:ext cx="1350963" cy="1350963"/>
            </a:xfrm>
            <a:prstGeom prst="rect">
              <a:avLst/>
            </a:prstGeom>
          </p:spPr>
        </p:pic>
        <p:sp>
          <p:nvSpPr>
            <p:cNvPr id="13" name="TextBox 12"/>
            <p:cNvSpPr txBox="1"/>
            <p:nvPr/>
          </p:nvSpPr>
          <p:spPr>
            <a:xfrm>
              <a:off x="7620000" y="114300"/>
              <a:ext cx="1219200" cy="1446550"/>
            </a:xfrm>
            <a:prstGeom prst="rect">
              <a:avLst/>
            </a:prstGeom>
            <a:noFill/>
          </p:spPr>
          <p:txBody>
            <a:bodyPr wrap="square" rtlCol="0">
              <a:spAutoFit/>
            </a:bodyPr>
            <a:lstStyle/>
            <a:p>
              <a:pPr algn="ctr"/>
              <a:r>
                <a:rPr lang="en-US" sz="8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1</a:t>
              </a:r>
              <a:endParaRPr lang="en-US" sz="8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Stress / spiral stage</a:t>
            </a:r>
            <a:endParaRPr lang="en-US" dirty="0"/>
          </a:p>
        </p:txBody>
      </p:sp>
      <p:sp>
        <p:nvSpPr>
          <p:cNvPr id="3" name="Text Placeholder 2"/>
          <p:cNvSpPr>
            <a:spLocks noGrp="1"/>
          </p:cNvSpPr>
          <p:nvPr>
            <p:ph type="body" idx="1"/>
          </p:nvPr>
        </p:nvSpPr>
        <p:spPr/>
        <p:txBody>
          <a:bodyPr/>
          <a:lstStyle/>
          <a:p>
            <a:r>
              <a:rPr lang="en-US" dirty="0" smtClean="0"/>
              <a:t>Stage Two</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4724400" cy="5791200"/>
          </a:xfrm>
        </p:spPr>
        <p:txBody>
          <a:bodyPr/>
          <a:lstStyle/>
          <a:p>
            <a:r>
              <a:rPr lang="en-US" dirty="0" smtClean="0"/>
              <a:t>Acceleration</a:t>
            </a:r>
          </a:p>
          <a:p>
            <a:pPr lvl="1"/>
            <a:r>
              <a:rPr lang="en-US" sz="2400" dirty="0" smtClean="0"/>
              <a:t>Things start to pile up six months before decision to spy is made</a:t>
            </a:r>
          </a:p>
          <a:p>
            <a:r>
              <a:rPr lang="en-US" dirty="0" smtClean="0"/>
              <a:t>“Psychological Perfect Storm”</a:t>
            </a:r>
          </a:p>
          <a:p>
            <a:pPr lvl="1"/>
            <a:r>
              <a:rPr lang="en-US" sz="2400" dirty="0" smtClean="0"/>
              <a:t>Too many bad things all at once</a:t>
            </a:r>
          </a:p>
          <a:p>
            <a:pPr lvl="1"/>
            <a:r>
              <a:rPr lang="en-US" sz="2400" dirty="0" smtClean="0"/>
              <a:t>Feels like drowning</a:t>
            </a:r>
          </a:p>
          <a:p>
            <a:endParaRPr lang="en-US" dirty="0"/>
          </a:p>
        </p:txBody>
      </p:sp>
      <p:grpSp>
        <p:nvGrpSpPr>
          <p:cNvPr id="28" name="Group 27"/>
          <p:cNvGrpSpPr/>
          <p:nvPr/>
        </p:nvGrpSpPr>
        <p:grpSpPr>
          <a:xfrm>
            <a:off x="4953000" y="1752600"/>
            <a:ext cx="3810000" cy="4495800"/>
            <a:chOff x="4953000" y="1752600"/>
            <a:chExt cx="3810000" cy="4495800"/>
          </a:xfrm>
        </p:grpSpPr>
        <p:sp>
          <p:nvSpPr>
            <p:cNvPr id="7" name="Rounded Rectangle 6"/>
            <p:cNvSpPr>
              <a:spLocks noChangeAspect="1"/>
            </p:cNvSpPr>
            <p:nvPr/>
          </p:nvSpPr>
          <p:spPr>
            <a:xfrm rot="480000">
              <a:off x="4979745" y="2385562"/>
              <a:ext cx="3501746" cy="254154"/>
            </a:xfrm>
            <a:prstGeom prst="roundRect">
              <a:avLst>
                <a:gd name="adj" fmla="val 50000"/>
              </a:avLst>
            </a:prstGeom>
            <a:gradFill>
              <a:gsLst>
                <a:gs pos="0">
                  <a:schemeClr val="tx1">
                    <a:lumMod val="75000"/>
                    <a:lumOff val="25000"/>
                  </a:schemeClr>
                </a:gs>
                <a:gs pos="50000">
                  <a:schemeClr val="bg1">
                    <a:lumMod val="75000"/>
                  </a:schemeClr>
                </a:gs>
                <a:gs pos="100000">
                  <a:schemeClr val="tx1"/>
                </a:gs>
              </a:gsLst>
              <a:lin ang="0" scaled="1"/>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a:spLocks noChangeAspect="1"/>
            </p:cNvSpPr>
            <p:nvPr/>
          </p:nvSpPr>
          <p:spPr>
            <a:xfrm rot="480000">
              <a:off x="5155282" y="2885195"/>
              <a:ext cx="3151571" cy="228739"/>
            </a:xfrm>
            <a:prstGeom prst="roundRect">
              <a:avLst>
                <a:gd name="adj" fmla="val 50000"/>
              </a:avLst>
            </a:prstGeom>
            <a:gradFill>
              <a:gsLst>
                <a:gs pos="0">
                  <a:schemeClr val="tx1">
                    <a:lumMod val="75000"/>
                    <a:lumOff val="25000"/>
                  </a:schemeClr>
                </a:gs>
                <a:gs pos="50000">
                  <a:schemeClr val="bg1">
                    <a:lumMod val="75000"/>
                  </a:schemeClr>
                </a:gs>
                <a:gs pos="100000">
                  <a:schemeClr val="tx1"/>
                </a:gs>
              </a:gsLst>
              <a:lin ang="0" scaled="1"/>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a:spLocks noChangeAspect="1"/>
            </p:cNvSpPr>
            <p:nvPr/>
          </p:nvSpPr>
          <p:spPr>
            <a:xfrm rot="540000">
              <a:off x="5309328" y="3330910"/>
              <a:ext cx="2985699" cy="216700"/>
            </a:xfrm>
            <a:prstGeom prst="roundRect">
              <a:avLst>
                <a:gd name="adj" fmla="val 50000"/>
              </a:avLst>
            </a:prstGeom>
            <a:gradFill>
              <a:gsLst>
                <a:gs pos="0">
                  <a:schemeClr val="tx1">
                    <a:lumMod val="75000"/>
                    <a:lumOff val="25000"/>
                  </a:schemeClr>
                </a:gs>
                <a:gs pos="50000">
                  <a:schemeClr val="bg1">
                    <a:lumMod val="75000"/>
                  </a:schemeClr>
                </a:gs>
                <a:gs pos="100000">
                  <a:schemeClr val="tx1"/>
                </a:gs>
              </a:gsLst>
              <a:lin ang="0" scaled="1"/>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a:spLocks noChangeAspect="1"/>
            </p:cNvSpPr>
            <p:nvPr/>
          </p:nvSpPr>
          <p:spPr>
            <a:xfrm rot="540000">
              <a:off x="5467653" y="3760881"/>
              <a:ext cx="2552773" cy="185279"/>
            </a:xfrm>
            <a:prstGeom prst="roundRect">
              <a:avLst>
                <a:gd name="adj" fmla="val 50000"/>
              </a:avLst>
            </a:prstGeom>
            <a:gradFill>
              <a:gsLst>
                <a:gs pos="0">
                  <a:schemeClr val="tx1">
                    <a:lumMod val="75000"/>
                    <a:lumOff val="25000"/>
                  </a:schemeClr>
                </a:gs>
                <a:gs pos="50000">
                  <a:schemeClr val="bg1">
                    <a:lumMod val="75000"/>
                  </a:schemeClr>
                </a:gs>
                <a:gs pos="100000">
                  <a:schemeClr val="tx1"/>
                </a:gs>
              </a:gsLst>
              <a:lin ang="0" scaled="1"/>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a:spLocks noChangeAspect="1"/>
            </p:cNvSpPr>
            <p:nvPr/>
          </p:nvSpPr>
          <p:spPr>
            <a:xfrm rot="600000">
              <a:off x="5632601" y="4169653"/>
              <a:ext cx="2297495" cy="166751"/>
            </a:xfrm>
            <a:prstGeom prst="roundRect">
              <a:avLst>
                <a:gd name="adj" fmla="val 50000"/>
              </a:avLst>
            </a:prstGeom>
            <a:gradFill>
              <a:gsLst>
                <a:gs pos="0">
                  <a:schemeClr val="tx1">
                    <a:lumMod val="75000"/>
                    <a:lumOff val="25000"/>
                  </a:schemeClr>
                </a:gs>
                <a:gs pos="50000">
                  <a:schemeClr val="bg1">
                    <a:lumMod val="75000"/>
                  </a:schemeClr>
                </a:gs>
                <a:gs pos="100000">
                  <a:schemeClr val="tx1"/>
                </a:gs>
              </a:gsLst>
              <a:lin ang="0" scaled="1"/>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a:spLocks noChangeAspect="1"/>
            </p:cNvSpPr>
            <p:nvPr/>
          </p:nvSpPr>
          <p:spPr>
            <a:xfrm rot="600000">
              <a:off x="5733007" y="4541247"/>
              <a:ext cx="2176574" cy="157974"/>
            </a:xfrm>
            <a:prstGeom prst="roundRect">
              <a:avLst>
                <a:gd name="adj" fmla="val 50000"/>
              </a:avLst>
            </a:prstGeom>
            <a:gradFill>
              <a:gsLst>
                <a:gs pos="0">
                  <a:schemeClr val="tx1">
                    <a:lumMod val="75000"/>
                    <a:lumOff val="25000"/>
                  </a:schemeClr>
                </a:gs>
                <a:gs pos="50000">
                  <a:schemeClr val="bg1">
                    <a:lumMod val="75000"/>
                  </a:schemeClr>
                </a:gs>
                <a:gs pos="100000">
                  <a:schemeClr val="tx1"/>
                </a:gs>
              </a:gsLst>
              <a:lin ang="0" scaled="1"/>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a:spLocks noChangeAspect="1"/>
            </p:cNvSpPr>
            <p:nvPr/>
          </p:nvSpPr>
          <p:spPr>
            <a:xfrm rot="660000">
              <a:off x="5859661" y="4903174"/>
              <a:ext cx="1860974" cy="135068"/>
            </a:xfrm>
            <a:prstGeom prst="roundRect">
              <a:avLst>
                <a:gd name="adj" fmla="val 50000"/>
              </a:avLst>
            </a:prstGeom>
            <a:gradFill>
              <a:gsLst>
                <a:gs pos="0">
                  <a:schemeClr val="tx1">
                    <a:lumMod val="75000"/>
                    <a:lumOff val="25000"/>
                  </a:schemeClr>
                </a:gs>
                <a:gs pos="50000">
                  <a:schemeClr val="bg1">
                    <a:lumMod val="75000"/>
                  </a:schemeClr>
                </a:gs>
                <a:gs pos="100000">
                  <a:schemeClr val="tx1"/>
                </a:gs>
              </a:gsLst>
              <a:lin ang="0" scaled="1"/>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a:spLocks noChangeAspect="1"/>
            </p:cNvSpPr>
            <p:nvPr/>
          </p:nvSpPr>
          <p:spPr>
            <a:xfrm rot="660000">
              <a:off x="5950556" y="5254549"/>
              <a:ext cx="1674874" cy="121561"/>
            </a:xfrm>
            <a:prstGeom prst="roundRect">
              <a:avLst>
                <a:gd name="adj" fmla="val 50000"/>
              </a:avLst>
            </a:prstGeom>
            <a:gradFill>
              <a:gsLst>
                <a:gs pos="0">
                  <a:schemeClr val="tx1">
                    <a:lumMod val="75000"/>
                    <a:lumOff val="25000"/>
                  </a:schemeClr>
                </a:gs>
                <a:gs pos="50000">
                  <a:schemeClr val="bg1">
                    <a:lumMod val="75000"/>
                  </a:schemeClr>
                </a:gs>
                <a:gs pos="100000">
                  <a:schemeClr val="tx1"/>
                </a:gs>
              </a:gsLst>
              <a:lin ang="0" scaled="1"/>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6477000" y="1752600"/>
              <a:ext cx="762000" cy="4495800"/>
            </a:xfrm>
            <a:prstGeom prst="down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6" name="Rounded Rectangle 15"/>
            <p:cNvSpPr>
              <a:spLocks noChangeAspect="1"/>
            </p:cNvSpPr>
            <p:nvPr/>
          </p:nvSpPr>
          <p:spPr>
            <a:xfrm>
              <a:off x="6037960" y="5410200"/>
              <a:ext cx="1640080" cy="131207"/>
            </a:xfrm>
            <a:prstGeom prst="roundRect">
              <a:avLst>
                <a:gd name="adj" fmla="val 50000"/>
              </a:avLst>
            </a:prstGeom>
            <a:gradFill flip="none" rotWithShape="1">
              <a:gsLst>
                <a:gs pos="0">
                  <a:schemeClr val="tx1"/>
                </a:gs>
                <a:gs pos="50000">
                  <a:schemeClr val="bg1">
                    <a:lumMod val="95000"/>
                  </a:schemeClr>
                </a:gs>
                <a:gs pos="100000">
                  <a:schemeClr val="tx1">
                    <a:lumMod val="75000"/>
                    <a:lumOff val="25000"/>
                  </a:schemeClr>
                </a:gs>
              </a:gsLst>
              <a:lin ang="0" scaled="1"/>
              <a:tileRect/>
            </a:gradFill>
            <a:ln w="12700">
              <a:noFill/>
            </a:ln>
            <a:effectLst>
              <a:outerShdw blurRad="44450" dist="27940" dir="5400000" algn="ctr">
                <a:srgbClr val="000000">
                  <a:alpha val="32000"/>
                </a:srgbClr>
              </a:outerShdw>
            </a:effectLst>
            <a:scene3d>
              <a:camera prst="orthographicFront">
                <a:rot lat="0" lon="0" rev="0"/>
              </a:camera>
              <a:lightRig rig="threePt" dir="t"/>
            </a:scene3d>
            <a:sp3d prstMaterial="dkEdg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a:spLocks noChangeAspect="1"/>
            </p:cNvSpPr>
            <p:nvPr/>
          </p:nvSpPr>
          <p:spPr>
            <a:xfrm>
              <a:off x="5946845" y="5071831"/>
              <a:ext cx="1822311" cy="145785"/>
            </a:xfrm>
            <a:prstGeom prst="roundRect">
              <a:avLst>
                <a:gd name="adj" fmla="val 50000"/>
              </a:avLst>
            </a:prstGeom>
            <a:gradFill flip="none" rotWithShape="1">
              <a:gsLst>
                <a:gs pos="0">
                  <a:schemeClr val="tx1"/>
                </a:gs>
                <a:gs pos="50000">
                  <a:schemeClr val="bg1">
                    <a:lumMod val="95000"/>
                  </a:schemeClr>
                </a:gs>
                <a:gs pos="100000">
                  <a:schemeClr val="tx1">
                    <a:lumMod val="75000"/>
                    <a:lumOff val="25000"/>
                  </a:schemeClr>
                </a:gs>
              </a:gsLst>
              <a:lin ang="0" scaled="1"/>
              <a:tileRect/>
            </a:gradFill>
            <a:ln w="12700">
              <a:noFill/>
            </a:ln>
            <a:effectLst>
              <a:outerShdw blurRad="44450" dist="27940" dir="5400000" algn="ctr">
                <a:srgbClr val="000000">
                  <a:alpha val="32000"/>
                </a:srgbClr>
              </a:outerShdw>
            </a:effectLst>
            <a:scene3d>
              <a:camera prst="orthographicFront">
                <a:rot lat="0" lon="0" rev="0"/>
              </a:camera>
              <a:lightRig rig="threePt" dir="t"/>
            </a:scene3d>
            <a:sp3d prstMaterial="dkEdg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a:spLocks noChangeAspect="1"/>
            </p:cNvSpPr>
            <p:nvPr/>
          </p:nvSpPr>
          <p:spPr>
            <a:xfrm>
              <a:off x="5845605" y="4717265"/>
              <a:ext cx="2024790" cy="161983"/>
            </a:xfrm>
            <a:prstGeom prst="roundRect">
              <a:avLst>
                <a:gd name="adj" fmla="val 50000"/>
              </a:avLst>
            </a:prstGeom>
            <a:gradFill flip="none" rotWithShape="1">
              <a:gsLst>
                <a:gs pos="0">
                  <a:schemeClr val="tx1"/>
                </a:gs>
                <a:gs pos="50000">
                  <a:schemeClr val="bg1">
                    <a:lumMod val="95000"/>
                  </a:schemeClr>
                </a:gs>
                <a:gs pos="100000">
                  <a:schemeClr val="tx1">
                    <a:lumMod val="75000"/>
                    <a:lumOff val="25000"/>
                  </a:schemeClr>
                </a:gs>
              </a:gsLst>
              <a:lin ang="0" scaled="1"/>
              <a:tileRect/>
            </a:gradFill>
            <a:ln w="12700">
              <a:noFill/>
            </a:ln>
            <a:effectLst>
              <a:outerShdw blurRad="44450" dist="27940" dir="5400000" algn="ctr">
                <a:srgbClr val="000000">
                  <a:alpha val="32000"/>
                </a:srgbClr>
              </a:outerShdw>
            </a:effectLst>
            <a:scene3d>
              <a:camera prst="orthographicFront">
                <a:rot lat="0" lon="0" rev="0"/>
              </a:camera>
              <a:lightRig rig="threePt" dir="t"/>
            </a:scene3d>
            <a:sp3d prstMaterial="dkEdg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a:spLocks noChangeAspect="1"/>
            </p:cNvSpPr>
            <p:nvPr/>
          </p:nvSpPr>
          <p:spPr>
            <a:xfrm>
              <a:off x="5733117" y="4344701"/>
              <a:ext cx="2249767" cy="179981"/>
            </a:xfrm>
            <a:prstGeom prst="roundRect">
              <a:avLst>
                <a:gd name="adj" fmla="val 50000"/>
              </a:avLst>
            </a:prstGeom>
            <a:gradFill flip="none" rotWithShape="1">
              <a:gsLst>
                <a:gs pos="0">
                  <a:schemeClr val="tx1"/>
                </a:gs>
                <a:gs pos="50000">
                  <a:schemeClr val="bg1">
                    <a:lumMod val="95000"/>
                  </a:schemeClr>
                </a:gs>
                <a:gs pos="100000">
                  <a:schemeClr val="tx1">
                    <a:lumMod val="75000"/>
                    <a:lumOff val="25000"/>
                  </a:schemeClr>
                </a:gs>
              </a:gsLst>
              <a:lin ang="0" scaled="1"/>
              <a:tileRect/>
            </a:gradFill>
            <a:ln w="12700">
              <a:noFill/>
            </a:ln>
            <a:effectLst>
              <a:outerShdw blurRad="44450" dist="27940" dir="5400000" algn="ctr">
                <a:srgbClr val="000000">
                  <a:alpha val="32000"/>
                </a:srgbClr>
              </a:outerShdw>
            </a:effectLst>
            <a:scene3d>
              <a:camera prst="orthographicFront">
                <a:rot lat="0" lon="0" rev="0"/>
              </a:camera>
              <a:lightRig rig="threePt" dir="t"/>
            </a:scene3d>
            <a:sp3d prstMaterial="dkEdg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a:spLocks noChangeAspect="1"/>
            </p:cNvSpPr>
            <p:nvPr/>
          </p:nvSpPr>
          <p:spPr>
            <a:xfrm>
              <a:off x="5608130" y="3952139"/>
              <a:ext cx="2499741" cy="199979"/>
            </a:xfrm>
            <a:prstGeom prst="roundRect">
              <a:avLst>
                <a:gd name="adj" fmla="val 50000"/>
              </a:avLst>
            </a:prstGeom>
            <a:gradFill flip="none" rotWithShape="1">
              <a:gsLst>
                <a:gs pos="0">
                  <a:schemeClr val="tx1"/>
                </a:gs>
                <a:gs pos="50000">
                  <a:schemeClr val="bg1">
                    <a:lumMod val="95000"/>
                  </a:schemeClr>
                </a:gs>
                <a:gs pos="100000">
                  <a:schemeClr val="tx1">
                    <a:lumMod val="75000"/>
                    <a:lumOff val="25000"/>
                  </a:schemeClr>
                </a:gs>
              </a:gsLst>
              <a:lin ang="0" scaled="1"/>
              <a:tileRect/>
            </a:gradFill>
            <a:ln w="12700">
              <a:noFill/>
            </a:ln>
            <a:effectLst>
              <a:outerShdw blurRad="44450" dist="27940" dir="5400000" algn="ctr">
                <a:srgbClr val="000000">
                  <a:alpha val="32000"/>
                </a:srgbClr>
              </a:outerShdw>
            </a:effectLst>
            <a:scene3d>
              <a:camera prst="orthographicFront">
                <a:rot lat="0" lon="0" rev="0"/>
              </a:camera>
              <a:lightRig rig="threePt" dir="t"/>
            </a:scene3d>
            <a:sp3d prstMaterial="dkEdg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a:spLocks noChangeAspect="1"/>
            </p:cNvSpPr>
            <p:nvPr/>
          </p:nvSpPr>
          <p:spPr>
            <a:xfrm>
              <a:off x="5469255" y="3537357"/>
              <a:ext cx="2777490" cy="222199"/>
            </a:xfrm>
            <a:prstGeom prst="roundRect">
              <a:avLst>
                <a:gd name="adj" fmla="val 50000"/>
              </a:avLst>
            </a:prstGeom>
            <a:gradFill flip="none" rotWithShape="1">
              <a:gsLst>
                <a:gs pos="0">
                  <a:schemeClr val="tx1"/>
                </a:gs>
                <a:gs pos="50000">
                  <a:schemeClr val="bg1">
                    <a:lumMod val="95000"/>
                  </a:schemeClr>
                </a:gs>
                <a:gs pos="100000">
                  <a:schemeClr val="tx1">
                    <a:lumMod val="75000"/>
                    <a:lumOff val="25000"/>
                  </a:schemeClr>
                </a:gs>
              </a:gsLst>
              <a:lin ang="0" scaled="1"/>
              <a:tileRect/>
            </a:gradFill>
            <a:ln w="12700">
              <a:noFill/>
            </a:ln>
            <a:effectLst>
              <a:outerShdw blurRad="44450" dist="27940" dir="5400000" algn="ctr">
                <a:srgbClr val="000000">
                  <a:alpha val="32000"/>
                </a:srgbClr>
              </a:outerShdw>
            </a:effectLst>
            <a:scene3d>
              <a:camera prst="orthographicFront">
                <a:rot lat="0" lon="0" rev="0"/>
              </a:camera>
              <a:lightRig rig="threePt" dir="t"/>
            </a:scene3d>
            <a:sp3d prstMaterial="dkEdg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a:spLocks noChangeAspect="1"/>
            </p:cNvSpPr>
            <p:nvPr/>
          </p:nvSpPr>
          <p:spPr>
            <a:xfrm>
              <a:off x="5314950" y="3097886"/>
              <a:ext cx="3086100" cy="246888"/>
            </a:xfrm>
            <a:prstGeom prst="roundRect">
              <a:avLst>
                <a:gd name="adj" fmla="val 50000"/>
              </a:avLst>
            </a:prstGeom>
            <a:gradFill flip="none" rotWithShape="1">
              <a:gsLst>
                <a:gs pos="0">
                  <a:schemeClr val="tx1"/>
                </a:gs>
                <a:gs pos="50000">
                  <a:schemeClr val="bg1">
                    <a:lumMod val="95000"/>
                  </a:schemeClr>
                </a:gs>
                <a:gs pos="100000">
                  <a:schemeClr val="tx1">
                    <a:lumMod val="75000"/>
                    <a:lumOff val="25000"/>
                  </a:schemeClr>
                </a:gs>
              </a:gsLst>
              <a:lin ang="0" scaled="1"/>
              <a:tileRect/>
            </a:gradFill>
            <a:ln w="12700">
              <a:noFill/>
            </a:ln>
            <a:effectLst>
              <a:outerShdw blurRad="44450" dist="27940" dir="5400000" algn="ctr">
                <a:srgbClr val="000000">
                  <a:alpha val="32000"/>
                </a:srgbClr>
              </a:outerShdw>
            </a:effectLst>
            <a:scene3d>
              <a:camera prst="orthographicFront">
                <a:rot lat="0" lon="0" rev="0"/>
              </a:camera>
              <a:lightRig rig="threePt" dir="t"/>
            </a:scene3d>
            <a:sp3d prstMaterial="dkEdg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a:spLocks noChangeAspect="1"/>
            </p:cNvSpPr>
            <p:nvPr/>
          </p:nvSpPr>
          <p:spPr>
            <a:xfrm>
              <a:off x="5143500" y="2630983"/>
              <a:ext cx="3429000" cy="274320"/>
            </a:xfrm>
            <a:prstGeom prst="roundRect">
              <a:avLst>
                <a:gd name="adj" fmla="val 50000"/>
              </a:avLst>
            </a:prstGeom>
            <a:gradFill flip="none" rotWithShape="1">
              <a:gsLst>
                <a:gs pos="0">
                  <a:schemeClr val="tx1"/>
                </a:gs>
                <a:gs pos="50000">
                  <a:schemeClr val="bg1">
                    <a:lumMod val="95000"/>
                  </a:schemeClr>
                </a:gs>
                <a:gs pos="100000">
                  <a:schemeClr val="tx1">
                    <a:lumMod val="75000"/>
                    <a:lumOff val="25000"/>
                  </a:schemeClr>
                </a:gs>
              </a:gsLst>
              <a:lin ang="0" scaled="1"/>
              <a:tileRect/>
            </a:gradFill>
            <a:ln w="12700">
              <a:noFill/>
            </a:ln>
            <a:effectLst>
              <a:outerShdw blurRad="44450" dist="27940" dir="5400000" algn="ctr">
                <a:srgbClr val="000000">
                  <a:alpha val="32000"/>
                </a:srgbClr>
              </a:outerShdw>
            </a:effectLst>
            <a:scene3d>
              <a:camera prst="orthographicFront">
                <a:rot lat="0" lon="0" rev="0"/>
              </a:camera>
              <a:lightRig rig="threePt" dir="t"/>
            </a:scene3d>
            <a:sp3d prstMaterial="dkEdg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953000" y="2133600"/>
              <a:ext cx="3810000" cy="304800"/>
            </a:xfrm>
            <a:prstGeom prst="roundRect">
              <a:avLst>
                <a:gd name="adj" fmla="val 50000"/>
              </a:avLst>
            </a:prstGeom>
            <a:gradFill flip="none" rotWithShape="1">
              <a:gsLst>
                <a:gs pos="0">
                  <a:schemeClr val="tx1"/>
                </a:gs>
                <a:gs pos="50000">
                  <a:schemeClr val="bg1">
                    <a:lumMod val="95000"/>
                  </a:schemeClr>
                </a:gs>
                <a:gs pos="100000">
                  <a:schemeClr val="tx1">
                    <a:lumMod val="75000"/>
                    <a:lumOff val="25000"/>
                  </a:schemeClr>
                </a:gs>
              </a:gsLst>
              <a:lin ang="0" scaled="1"/>
              <a:tileRect/>
            </a:gradFill>
            <a:ln w="12700">
              <a:noFill/>
            </a:ln>
            <a:effectLst>
              <a:outerShdw blurRad="44450" dist="27940" dir="5400000" algn="ctr">
                <a:srgbClr val="000000">
                  <a:alpha val="32000"/>
                </a:srgbClr>
              </a:outerShdw>
            </a:effectLst>
            <a:scene3d>
              <a:camera prst="orthographicFront">
                <a:rot lat="0" lon="0" rev="0"/>
              </a:camera>
              <a:lightRig rig="threePt" dir="t"/>
            </a:scene3d>
            <a:sp3d prstMaterial="dkEdg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7467600" y="381000"/>
            <a:ext cx="1350963" cy="1446550"/>
            <a:chOff x="7543800" y="114300"/>
            <a:chExt cx="1350963" cy="1446550"/>
          </a:xfrm>
        </p:grpSpPr>
        <p:pic>
          <p:nvPicPr>
            <p:cNvPr id="26" name="Picture 25" descr="PPP_CSPHE_CLP_SphereA_Blue.png"/>
            <p:cNvPicPr>
              <a:picLocks/>
            </p:cNvPicPr>
            <p:nvPr/>
          </p:nvPicPr>
          <p:blipFill>
            <a:blip r:embed="rId3" cstate="print">
              <a:duotone>
                <a:schemeClr val="accent3">
                  <a:shade val="45000"/>
                  <a:satMod val="135000"/>
                </a:schemeClr>
                <a:prstClr val="white"/>
              </a:duotone>
            </a:blip>
            <a:stretch>
              <a:fillRect/>
            </a:stretch>
          </p:blipFill>
          <p:spPr>
            <a:xfrm>
              <a:off x="7543800" y="152400"/>
              <a:ext cx="1350963" cy="1350963"/>
            </a:xfrm>
            <a:prstGeom prst="rect">
              <a:avLst/>
            </a:prstGeom>
          </p:spPr>
        </p:pic>
        <p:sp>
          <p:nvSpPr>
            <p:cNvPr id="27" name="TextBox 26"/>
            <p:cNvSpPr txBox="1"/>
            <p:nvPr/>
          </p:nvSpPr>
          <p:spPr>
            <a:xfrm>
              <a:off x="7620000" y="114300"/>
              <a:ext cx="1219200" cy="1446550"/>
            </a:xfrm>
            <a:prstGeom prst="rect">
              <a:avLst/>
            </a:prstGeom>
            <a:noFill/>
          </p:spPr>
          <p:txBody>
            <a:bodyPr wrap="square" rtlCol="0">
              <a:spAutoFit/>
            </a:bodyPr>
            <a:lstStyle/>
            <a:p>
              <a:pPr algn="ctr"/>
              <a:r>
                <a:rPr lang="en-US" sz="8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2</a:t>
              </a:r>
              <a:endParaRPr lang="en-US" sz="8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Spying: A BIG Problem</a:t>
            </a:r>
            <a:endParaRPr lang="en-US" dirty="0"/>
          </a:p>
        </p:txBody>
      </p:sp>
      <p:sp>
        <p:nvSpPr>
          <p:cNvPr id="3" name="Content Placeholder 2"/>
          <p:cNvSpPr>
            <a:spLocks noGrp="1"/>
          </p:cNvSpPr>
          <p:nvPr>
            <p:ph idx="1"/>
          </p:nvPr>
        </p:nvSpPr>
        <p:spPr/>
        <p:txBody>
          <a:bodyPr>
            <a:normAutofit lnSpcReduction="10000"/>
          </a:bodyPr>
          <a:lstStyle/>
          <a:p>
            <a:r>
              <a:rPr lang="en-US" b="1" dirty="0" smtClean="0"/>
              <a:t>What’s being done to manage the problem?</a:t>
            </a:r>
          </a:p>
          <a:p>
            <a:pPr lvl="1"/>
            <a:r>
              <a:rPr lang="en-US" dirty="0" smtClean="0"/>
              <a:t>Initial Screening</a:t>
            </a:r>
          </a:p>
          <a:p>
            <a:pPr lvl="1"/>
            <a:r>
              <a:rPr lang="en-US" dirty="0" smtClean="0"/>
              <a:t>Reinvestigations</a:t>
            </a:r>
          </a:p>
          <a:p>
            <a:pPr lvl="1"/>
            <a:r>
              <a:rPr lang="en-US" dirty="0" smtClean="0"/>
              <a:t>High-tech detection</a:t>
            </a:r>
          </a:p>
          <a:p>
            <a:pPr lvl="1"/>
            <a:r>
              <a:rPr lang="en-US" dirty="0" smtClean="0"/>
              <a:t>Counterintelligence units</a:t>
            </a:r>
          </a:p>
          <a:p>
            <a:endParaRPr lang="en-US" sz="1600" b="1" dirty="0" smtClean="0"/>
          </a:p>
          <a:p>
            <a:r>
              <a:rPr lang="en-US" b="1" dirty="0" smtClean="0"/>
              <a:t>How is it working?</a:t>
            </a:r>
          </a:p>
          <a:p>
            <a:pPr lvl="1"/>
            <a:r>
              <a:rPr lang="en-US" dirty="0" smtClean="0"/>
              <a:t>Detection rarely works</a:t>
            </a:r>
          </a:p>
          <a:p>
            <a:pPr lvl="1"/>
            <a:r>
              <a:rPr lang="en-US" dirty="0" smtClean="0"/>
              <a:t>Dirty little secret:</a:t>
            </a:r>
          </a:p>
          <a:p>
            <a:pPr lvl="2"/>
            <a:r>
              <a:rPr lang="en-US" sz="2000" b="1" i="1" dirty="0" smtClean="0">
                <a:solidFill>
                  <a:srgbClr val="FFFF00"/>
                </a:solidFill>
              </a:rPr>
              <a:t>Cases usually solved when someone defects </a:t>
            </a:r>
            <a:br>
              <a:rPr lang="en-US" sz="2000" b="1" i="1" dirty="0" smtClean="0">
                <a:solidFill>
                  <a:srgbClr val="FFFF00"/>
                </a:solidFill>
              </a:rPr>
            </a:br>
            <a:r>
              <a:rPr lang="en-US" sz="2000" b="1" i="1" dirty="0" smtClean="0">
                <a:solidFill>
                  <a:srgbClr val="FFFF00"/>
                </a:solidFill>
              </a:rPr>
              <a:t>from the other side</a:t>
            </a:r>
          </a:p>
          <a:p>
            <a:endParaRPr lang="en-US" sz="1800" b="1" dirty="0" smtClean="0"/>
          </a:p>
          <a:p>
            <a:r>
              <a:rPr lang="en-US" b="1" dirty="0" smtClean="0"/>
              <a:t>What’s been missing?</a:t>
            </a:r>
          </a:p>
          <a:p>
            <a:pPr lvl="1"/>
            <a:r>
              <a:rPr lang="en-US" dirty="0" smtClean="0"/>
              <a:t>Better understanding the mind of the spy</a:t>
            </a:r>
          </a:p>
          <a:p>
            <a:endParaRPr lang="en-US" dirty="0" smtClean="0"/>
          </a:p>
          <a:p>
            <a:pPr lvl="1"/>
            <a:endParaRPr lang="en-US" dirty="0" smtClean="0"/>
          </a:p>
          <a:p>
            <a:endParaRPr lang="en-US" dirty="0"/>
          </a:p>
        </p:txBody>
      </p:sp>
      <p:pic>
        <p:nvPicPr>
          <p:cNvPr id="6" name="Picture 5" descr="Hannsen Robert FBI photo.jpg"/>
          <p:cNvPicPr>
            <a:picLocks noChangeAspect="1"/>
          </p:cNvPicPr>
          <p:nvPr/>
        </p:nvPicPr>
        <p:blipFill>
          <a:blip r:embed="rId3" cstate="print"/>
          <a:stretch>
            <a:fillRect/>
          </a:stretch>
        </p:blipFill>
        <p:spPr>
          <a:xfrm>
            <a:off x="8153400" y="457200"/>
            <a:ext cx="739476" cy="969264"/>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8" name="Picture 7" descr="New Gowadia photo.jpg"/>
          <p:cNvPicPr>
            <a:picLocks noChangeAspect="1"/>
          </p:cNvPicPr>
          <p:nvPr/>
        </p:nvPicPr>
        <p:blipFill>
          <a:blip r:embed="rId4" cstate="print"/>
          <a:srcRect l="17852" t="7711" r="10739"/>
          <a:stretch>
            <a:fillRect/>
          </a:stretch>
        </p:blipFill>
        <p:spPr>
          <a:xfrm>
            <a:off x="7543800" y="685800"/>
            <a:ext cx="609600" cy="911925"/>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10" name="Picture 9" descr="Ana Montes 1.jpg"/>
          <p:cNvPicPr>
            <a:picLocks noChangeAspect="1"/>
          </p:cNvPicPr>
          <p:nvPr/>
        </p:nvPicPr>
        <p:blipFill>
          <a:blip r:embed="rId5" cstate="print"/>
          <a:stretch>
            <a:fillRect/>
          </a:stretch>
        </p:blipFill>
        <p:spPr>
          <a:xfrm>
            <a:off x="7010400" y="1524000"/>
            <a:ext cx="771144" cy="874776"/>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11" name="Picture 10" descr="Kendall_Myers1.jpg"/>
          <p:cNvPicPr>
            <a:picLocks noChangeAspect="1"/>
          </p:cNvPicPr>
          <p:nvPr/>
        </p:nvPicPr>
        <p:blipFill>
          <a:blip r:embed="rId6" cstate="print"/>
          <a:stretch>
            <a:fillRect/>
          </a:stretch>
        </p:blipFill>
        <p:spPr>
          <a:xfrm>
            <a:off x="8382000" y="1371600"/>
            <a:ext cx="603503" cy="823913"/>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12" name="Picture 11" descr="Brian_Regan_Mugshot.jpg"/>
          <p:cNvPicPr>
            <a:picLocks noChangeAspect="1"/>
          </p:cNvPicPr>
          <p:nvPr/>
        </p:nvPicPr>
        <p:blipFill>
          <a:blip r:embed="rId7" cstate="print"/>
          <a:srcRect l="14594" t="5556" r="11053" b="32222"/>
          <a:stretch>
            <a:fillRect/>
          </a:stretch>
        </p:blipFill>
        <p:spPr>
          <a:xfrm>
            <a:off x="7696200" y="2057400"/>
            <a:ext cx="800100" cy="1066800"/>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13" name="Picture 12" descr="GeorgeVonTrofimoff_488.jpg"/>
          <p:cNvPicPr>
            <a:picLocks noChangeAspect="1"/>
          </p:cNvPicPr>
          <p:nvPr/>
        </p:nvPicPr>
        <p:blipFill>
          <a:blip r:embed="rId8" cstate="print"/>
          <a:stretch>
            <a:fillRect/>
          </a:stretch>
        </p:blipFill>
        <p:spPr>
          <a:xfrm>
            <a:off x="6477000" y="1981200"/>
            <a:ext cx="640989" cy="950976"/>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14" name="Picture 13" descr="Ames6 small headshot.jpg"/>
          <p:cNvPicPr>
            <a:picLocks noChangeAspect="1"/>
          </p:cNvPicPr>
          <p:nvPr/>
        </p:nvPicPr>
        <p:blipFill>
          <a:blip r:embed="rId9" cstate="print"/>
          <a:stretch>
            <a:fillRect/>
          </a:stretch>
        </p:blipFill>
        <p:spPr>
          <a:xfrm>
            <a:off x="8153400" y="2971800"/>
            <a:ext cx="847344" cy="1024128"/>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15" name="Picture 14" descr="Boone.tif"/>
          <p:cNvPicPr>
            <a:picLocks noChangeAspect="1"/>
          </p:cNvPicPr>
          <p:nvPr/>
        </p:nvPicPr>
        <p:blipFill>
          <a:blip r:embed="rId10" cstate="print"/>
          <a:stretch>
            <a:fillRect/>
          </a:stretch>
        </p:blipFill>
        <p:spPr>
          <a:xfrm>
            <a:off x="7162800" y="2895600"/>
            <a:ext cx="689071" cy="911352"/>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16" name="Picture 15" descr="Copy (2) of Kim Robert.jpg"/>
          <p:cNvPicPr>
            <a:picLocks noChangeAspect="1"/>
          </p:cNvPicPr>
          <p:nvPr/>
        </p:nvPicPr>
        <p:blipFill>
          <a:blip r:embed="rId11" cstate="print"/>
          <a:stretch>
            <a:fillRect/>
          </a:stretch>
        </p:blipFill>
        <p:spPr>
          <a:xfrm>
            <a:off x="6324600" y="2895600"/>
            <a:ext cx="701305" cy="822960"/>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17" name="Picture 16" descr="Pitts4.jpg"/>
          <p:cNvPicPr>
            <a:picLocks noChangeAspect="1"/>
          </p:cNvPicPr>
          <p:nvPr/>
        </p:nvPicPr>
        <p:blipFill>
          <a:blip r:embed="rId12" cstate="print"/>
          <a:srcRect l="19165" r="14421"/>
          <a:stretch>
            <a:fillRect/>
          </a:stretch>
        </p:blipFill>
        <p:spPr>
          <a:xfrm>
            <a:off x="7086600" y="4343400"/>
            <a:ext cx="760686" cy="1008453"/>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18" name="Picture 17" descr="Kampiles William1.jpg"/>
          <p:cNvPicPr>
            <a:picLocks noChangeAspect="1"/>
          </p:cNvPicPr>
          <p:nvPr/>
        </p:nvPicPr>
        <p:blipFill>
          <a:blip r:embed="rId13" cstate="print"/>
          <a:srcRect l="5663" r="10771" b="21246"/>
          <a:stretch>
            <a:fillRect/>
          </a:stretch>
        </p:blipFill>
        <p:spPr>
          <a:xfrm>
            <a:off x="6629400" y="762000"/>
            <a:ext cx="685800" cy="847344"/>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19" name="Picture 18" descr="Chin Larry.jpg"/>
          <p:cNvPicPr>
            <a:picLocks noChangeAspect="1"/>
          </p:cNvPicPr>
          <p:nvPr/>
        </p:nvPicPr>
        <p:blipFill>
          <a:blip r:embed="rId14" cstate="print"/>
          <a:srcRect l="11538" t="3008" r="5128" b="5357"/>
          <a:stretch>
            <a:fillRect/>
          </a:stretch>
        </p:blipFill>
        <p:spPr>
          <a:xfrm>
            <a:off x="8305800" y="4419600"/>
            <a:ext cx="660400" cy="990600"/>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20" name="Picture 19" descr="Howard Ed 4.jpg"/>
          <p:cNvPicPr>
            <a:picLocks noChangeAspect="1"/>
          </p:cNvPicPr>
          <p:nvPr/>
        </p:nvPicPr>
        <p:blipFill>
          <a:blip r:embed="rId15" cstate="print"/>
          <a:srcRect l="8333" t="3704" r="8333" b="3704"/>
          <a:stretch>
            <a:fillRect/>
          </a:stretch>
        </p:blipFill>
        <p:spPr>
          <a:xfrm>
            <a:off x="5638800" y="2286000"/>
            <a:ext cx="677779" cy="990600"/>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21" name="Picture 20" descr="Nicholson3.tif"/>
          <p:cNvPicPr>
            <a:picLocks noChangeAspect="1"/>
          </p:cNvPicPr>
          <p:nvPr/>
        </p:nvPicPr>
        <p:blipFill>
          <a:blip r:embed="rId16" cstate="print"/>
          <a:stretch>
            <a:fillRect/>
          </a:stretch>
        </p:blipFill>
        <p:spPr>
          <a:xfrm>
            <a:off x="6400800" y="3657600"/>
            <a:ext cx="729877" cy="1030224"/>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22" name="Picture 21" descr="Karl Koecher 7.jpg"/>
          <p:cNvPicPr>
            <a:picLocks noChangeAspect="1"/>
          </p:cNvPicPr>
          <p:nvPr/>
        </p:nvPicPr>
        <p:blipFill>
          <a:blip r:embed="rId17" cstate="print"/>
          <a:stretch>
            <a:fillRect/>
          </a:stretch>
        </p:blipFill>
        <p:spPr>
          <a:xfrm>
            <a:off x="7696200" y="3810000"/>
            <a:ext cx="775593" cy="786384"/>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23" name="Picture 22" descr="BOYCE1.JPG"/>
          <p:cNvPicPr>
            <a:picLocks noChangeAspect="1"/>
          </p:cNvPicPr>
          <p:nvPr/>
        </p:nvPicPr>
        <p:blipFill>
          <a:blip r:embed="rId18" cstate="print"/>
          <a:stretch>
            <a:fillRect/>
          </a:stretch>
        </p:blipFill>
        <p:spPr>
          <a:xfrm>
            <a:off x="7696200" y="5181600"/>
            <a:ext cx="696241" cy="804672"/>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24" name="Picture 23" descr="Conrad Clyde Lee 2.jpg"/>
          <p:cNvPicPr>
            <a:picLocks noChangeAspect="1"/>
          </p:cNvPicPr>
          <p:nvPr/>
        </p:nvPicPr>
        <p:blipFill>
          <a:blip r:embed="rId19" cstate="print"/>
          <a:stretch>
            <a:fillRect/>
          </a:stretch>
        </p:blipFill>
        <p:spPr>
          <a:xfrm>
            <a:off x="5943600" y="609600"/>
            <a:ext cx="713232" cy="713232"/>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25" name="Picture 24" descr="Pelton mugshot.jpg"/>
          <p:cNvPicPr>
            <a:picLocks noChangeAspect="1"/>
          </p:cNvPicPr>
          <p:nvPr/>
        </p:nvPicPr>
        <p:blipFill>
          <a:blip r:embed="rId20" cstate="print"/>
          <a:srcRect l="1241" t="5022" r="69208" b="44378"/>
          <a:stretch>
            <a:fillRect/>
          </a:stretch>
        </p:blipFill>
        <p:spPr>
          <a:xfrm>
            <a:off x="4953000" y="2971800"/>
            <a:ext cx="677333" cy="914400"/>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26" name="Picture 25" descr="Lonetree Clayton.jpg"/>
          <p:cNvPicPr>
            <a:picLocks noChangeAspect="1"/>
          </p:cNvPicPr>
          <p:nvPr/>
        </p:nvPicPr>
        <p:blipFill>
          <a:blip r:embed="rId21" cstate="print"/>
          <a:srcRect l="31343" r="18017" b="58333"/>
          <a:stretch>
            <a:fillRect/>
          </a:stretch>
        </p:blipFill>
        <p:spPr>
          <a:xfrm>
            <a:off x="8305800" y="5638800"/>
            <a:ext cx="637032" cy="838200"/>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27" name="Picture 26" descr="Walker John arrest photo.jpg"/>
          <p:cNvPicPr>
            <a:picLocks noChangeAspect="1"/>
          </p:cNvPicPr>
          <p:nvPr/>
        </p:nvPicPr>
        <p:blipFill>
          <a:blip r:embed="rId22" cstate="print"/>
          <a:stretch>
            <a:fillRect/>
          </a:stretch>
        </p:blipFill>
        <p:spPr>
          <a:xfrm>
            <a:off x="5029200" y="1981200"/>
            <a:ext cx="559005" cy="865632"/>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28" name="Picture 27" descr="whitworth.jpg"/>
          <p:cNvPicPr>
            <a:picLocks noChangeAspect="1"/>
          </p:cNvPicPr>
          <p:nvPr/>
        </p:nvPicPr>
        <p:blipFill>
          <a:blip r:embed="rId23" cstate="print"/>
          <a:stretch>
            <a:fillRect/>
          </a:stretch>
        </p:blipFill>
        <p:spPr>
          <a:xfrm>
            <a:off x="5562600" y="3657600"/>
            <a:ext cx="684189" cy="893064"/>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29" name="Picture 28" descr="James Hall.jpg"/>
          <p:cNvPicPr>
            <a:picLocks noChangeAspect="1"/>
          </p:cNvPicPr>
          <p:nvPr/>
        </p:nvPicPr>
        <p:blipFill>
          <a:blip r:embed="rId24" cstate="print"/>
          <a:stretch>
            <a:fillRect/>
          </a:stretch>
        </p:blipFill>
        <p:spPr>
          <a:xfrm>
            <a:off x="4267200" y="2286000"/>
            <a:ext cx="689864" cy="1066800"/>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30" name="Picture 29" descr="JeffryMartinCarney_250.jpg"/>
          <p:cNvPicPr>
            <a:picLocks noChangeAspect="1"/>
          </p:cNvPicPr>
          <p:nvPr/>
        </p:nvPicPr>
        <p:blipFill>
          <a:blip r:embed="rId25" cstate="print"/>
          <a:stretch>
            <a:fillRect/>
          </a:stretch>
        </p:blipFill>
        <p:spPr>
          <a:xfrm>
            <a:off x="7239000" y="5486400"/>
            <a:ext cx="571500" cy="914400"/>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31" name="Picture 30" descr="Miller Richard 1.jpg"/>
          <p:cNvPicPr>
            <a:picLocks noChangeAspect="1"/>
          </p:cNvPicPr>
          <p:nvPr/>
        </p:nvPicPr>
        <p:blipFill>
          <a:blip r:embed="rId26" cstate="print"/>
          <a:stretch>
            <a:fillRect/>
          </a:stretch>
        </p:blipFill>
        <p:spPr>
          <a:xfrm>
            <a:off x="6705600" y="5638800"/>
            <a:ext cx="581116" cy="819912"/>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32" name="Picture 31" descr="pollard6.jpg"/>
          <p:cNvPicPr>
            <a:picLocks noChangeAspect="1"/>
          </p:cNvPicPr>
          <p:nvPr/>
        </p:nvPicPr>
        <p:blipFill>
          <a:blip r:embed="rId27" cstate="print"/>
          <a:stretch>
            <a:fillRect/>
          </a:stretch>
        </p:blipFill>
        <p:spPr>
          <a:xfrm>
            <a:off x="6172200" y="4953000"/>
            <a:ext cx="643035" cy="840232"/>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Crisis / climax /</a:t>
            </a:r>
            <a:br>
              <a:rPr lang="en-US" dirty="0" smtClean="0"/>
            </a:br>
            <a:r>
              <a:rPr lang="en-US" dirty="0" smtClean="0"/>
              <a:t>resolution stage</a:t>
            </a:r>
            <a:endParaRPr lang="en-US" dirty="0"/>
          </a:p>
        </p:txBody>
      </p:sp>
      <p:sp>
        <p:nvSpPr>
          <p:cNvPr id="3" name="Text Placeholder 2"/>
          <p:cNvSpPr>
            <a:spLocks noGrp="1"/>
          </p:cNvSpPr>
          <p:nvPr>
            <p:ph type="body" idx="1"/>
          </p:nvPr>
        </p:nvSpPr>
        <p:spPr/>
        <p:txBody>
          <a:bodyPr/>
          <a:lstStyle/>
          <a:p>
            <a:r>
              <a:rPr lang="en-US" dirty="0" smtClean="0"/>
              <a:t>Stage Three</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915400" cy="5791200"/>
          </a:xfrm>
        </p:spPr>
        <p:txBody>
          <a:bodyPr/>
          <a:lstStyle/>
          <a:p>
            <a:r>
              <a:rPr lang="en-US" dirty="0" smtClean="0"/>
              <a:t>“Personal Bubble Psychology”</a:t>
            </a:r>
          </a:p>
          <a:p>
            <a:pPr lvl="1"/>
            <a:r>
              <a:rPr lang="en-US" sz="2400" dirty="0" smtClean="0"/>
              <a:t>Cornered, but desperately reaching for a </a:t>
            </a:r>
            <a:r>
              <a:rPr lang="en-US" sz="2400" dirty="0" smtClean="0"/>
              <a:t/>
            </a:r>
            <a:br>
              <a:rPr lang="en-US" sz="2400" dirty="0" smtClean="0"/>
            </a:br>
            <a:r>
              <a:rPr lang="en-US" sz="2400" dirty="0" smtClean="0"/>
              <a:t>Survival </a:t>
            </a:r>
            <a:r>
              <a:rPr lang="en-US" sz="2400" dirty="0" smtClean="0"/>
              <a:t>Strategy</a:t>
            </a:r>
          </a:p>
          <a:p>
            <a:pPr lvl="1"/>
            <a:r>
              <a:rPr lang="en-US" sz="2400" dirty="0" smtClean="0"/>
              <a:t>Aha! Epiphany of a Solution</a:t>
            </a:r>
          </a:p>
          <a:p>
            <a:pPr lvl="1"/>
            <a:r>
              <a:rPr lang="en-US" sz="2400" dirty="0" smtClean="0"/>
              <a:t>Context is key</a:t>
            </a:r>
          </a:p>
          <a:p>
            <a:pPr lvl="1"/>
            <a:r>
              <a:rPr lang="en-US" sz="2400" dirty="0" smtClean="0"/>
              <a:t>Going postal—</a:t>
            </a:r>
            <a:br>
              <a:rPr lang="en-US" sz="2400" dirty="0" smtClean="0"/>
            </a:br>
            <a:r>
              <a:rPr lang="en-US" sz="3600" b="1" i="1" dirty="0" smtClean="0">
                <a:solidFill>
                  <a:srgbClr val="FFFF99"/>
                </a:solidFill>
              </a:rPr>
              <a:t>BUT </a:t>
            </a:r>
            <a:br>
              <a:rPr lang="en-US" sz="3600" b="1" i="1" dirty="0" smtClean="0">
                <a:solidFill>
                  <a:srgbClr val="FFFF99"/>
                </a:solidFill>
              </a:rPr>
            </a:br>
            <a:r>
              <a:rPr lang="en-US" sz="3600" b="1" i="1" dirty="0" smtClean="0">
                <a:solidFill>
                  <a:srgbClr val="FFFF99"/>
                </a:solidFill>
              </a:rPr>
              <a:t>WITH </a:t>
            </a:r>
            <a:br>
              <a:rPr lang="en-US" sz="3600" b="1" i="1" dirty="0" smtClean="0">
                <a:solidFill>
                  <a:srgbClr val="FFFF99"/>
                </a:solidFill>
              </a:rPr>
            </a:br>
            <a:r>
              <a:rPr lang="en-US" sz="3600" b="1" i="1" dirty="0" smtClean="0">
                <a:solidFill>
                  <a:srgbClr val="FFFF99"/>
                </a:solidFill>
              </a:rPr>
              <a:t>ACCESS</a:t>
            </a:r>
            <a:endParaRPr lang="en-US" sz="2400" b="1" i="1" dirty="0" smtClean="0">
              <a:solidFill>
                <a:srgbClr val="FFFF99"/>
              </a:solidFill>
            </a:endParaRPr>
          </a:p>
          <a:p>
            <a:endParaRPr lang="en-US" dirty="0"/>
          </a:p>
        </p:txBody>
      </p:sp>
      <p:pic>
        <p:nvPicPr>
          <p:cNvPr id="7" name="Picture 12" descr="http://foxcommunications.co.uk/wp-content/uploads/2012/01/January-Fox-Communications-blog-post-e1326810830897.jpg"/>
          <p:cNvPicPr>
            <a:picLocks noChangeAspect="1" noChangeArrowheads="1"/>
          </p:cNvPicPr>
          <p:nvPr/>
        </p:nvPicPr>
        <p:blipFill>
          <a:blip r:embed="rId3" cstate="print"/>
          <a:srcRect/>
          <a:stretch>
            <a:fillRect/>
          </a:stretch>
        </p:blipFill>
        <p:spPr bwMode="auto">
          <a:xfrm>
            <a:off x="3116686" y="2743201"/>
            <a:ext cx="6027314" cy="4114800"/>
          </a:xfrm>
          <a:prstGeom prst="rect">
            <a:avLst/>
          </a:prstGeom>
          <a:noFill/>
        </p:spPr>
      </p:pic>
      <p:pic>
        <p:nvPicPr>
          <p:cNvPr id="8" name="Picture 7" descr="Access.png"/>
          <p:cNvPicPr>
            <a:picLocks noChangeAspect="1"/>
          </p:cNvPicPr>
          <p:nvPr/>
        </p:nvPicPr>
        <p:blipFill>
          <a:blip r:embed="rId4" cstate="print"/>
          <a:stretch>
            <a:fillRect/>
          </a:stretch>
        </p:blipFill>
        <p:spPr>
          <a:xfrm rot="21302885">
            <a:off x="7467600" y="4495800"/>
            <a:ext cx="907973" cy="1833125"/>
          </a:xfrm>
          <a:prstGeom prst="rect">
            <a:avLst/>
          </a:prstGeom>
        </p:spPr>
      </p:pic>
      <p:grpSp>
        <p:nvGrpSpPr>
          <p:cNvPr id="9" name="Group 8"/>
          <p:cNvGrpSpPr/>
          <p:nvPr/>
        </p:nvGrpSpPr>
        <p:grpSpPr>
          <a:xfrm>
            <a:off x="7543800" y="457200"/>
            <a:ext cx="1350963" cy="1446550"/>
            <a:chOff x="7543800" y="114300"/>
            <a:chExt cx="1350963" cy="1446550"/>
          </a:xfrm>
        </p:grpSpPr>
        <p:pic>
          <p:nvPicPr>
            <p:cNvPr id="10" name="Picture 9" descr="PPP_CSPHE_CLP_SphereA_Blue.png"/>
            <p:cNvPicPr>
              <a:picLocks/>
            </p:cNvPicPr>
            <p:nvPr/>
          </p:nvPicPr>
          <p:blipFill>
            <a:blip r:embed="rId5" cstate="print">
              <a:duotone>
                <a:schemeClr val="accent3">
                  <a:shade val="45000"/>
                  <a:satMod val="135000"/>
                </a:schemeClr>
                <a:prstClr val="white"/>
              </a:duotone>
            </a:blip>
            <a:stretch>
              <a:fillRect/>
            </a:stretch>
          </p:blipFill>
          <p:spPr>
            <a:xfrm>
              <a:off x="7543800" y="152400"/>
              <a:ext cx="1350963" cy="1350963"/>
            </a:xfrm>
            <a:prstGeom prst="rect">
              <a:avLst/>
            </a:prstGeom>
          </p:spPr>
        </p:pic>
        <p:sp>
          <p:nvSpPr>
            <p:cNvPr id="11" name="TextBox 10"/>
            <p:cNvSpPr txBox="1"/>
            <p:nvPr/>
          </p:nvSpPr>
          <p:spPr>
            <a:xfrm>
              <a:off x="7620000" y="114300"/>
              <a:ext cx="1219200" cy="1446550"/>
            </a:xfrm>
            <a:prstGeom prst="rect">
              <a:avLst/>
            </a:prstGeom>
            <a:noFill/>
          </p:spPr>
          <p:txBody>
            <a:bodyPr wrap="square" rtlCol="0">
              <a:spAutoFit/>
            </a:bodyPr>
            <a:lstStyle/>
            <a:p>
              <a:pPr algn="ctr"/>
              <a:r>
                <a:rPr lang="en-US" sz="8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3</a:t>
              </a:r>
              <a:endParaRPr lang="en-US" sz="8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Post-recruitment stage</a:t>
            </a:r>
            <a:endParaRPr lang="en-US" dirty="0"/>
          </a:p>
        </p:txBody>
      </p:sp>
      <p:sp>
        <p:nvSpPr>
          <p:cNvPr id="3" name="Text Placeholder 2"/>
          <p:cNvSpPr>
            <a:spLocks noGrp="1"/>
          </p:cNvSpPr>
          <p:nvPr>
            <p:ph type="body" idx="1"/>
          </p:nvPr>
        </p:nvSpPr>
        <p:spPr/>
        <p:txBody>
          <a:bodyPr/>
          <a:lstStyle/>
          <a:p>
            <a:r>
              <a:rPr lang="en-US" dirty="0" smtClean="0"/>
              <a:t>Stage Four</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7620000" cy="5867400"/>
          </a:xfrm>
        </p:spPr>
        <p:txBody>
          <a:bodyPr/>
          <a:lstStyle/>
          <a:p>
            <a:r>
              <a:rPr lang="en-US" dirty="0" smtClean="0"/>
              <a:t>Euphoria</a:t>
            </a:r>
          </a:p>
          <a:p>
            <a:r>
              <a:rPr lang="en-US" dirty="0" smtClean="0"/>
              <a:t>A month or so</a:t>
            </a:r>
          </a:p>
          <a:p>
            <a:r>
              <a:rPr lang="en-US" dirty="0" smtClean="0"/>
              <a:t>Learning new tradecraft skills</a:t>
            </a:r>
          </a:p>
          <a:p>
            <a:endParaRPr lang="en-US" dirty="0"/>
          </a:p>
        </p:txBody>
      </p:sp>
      <p:grpSp>
        <p:nvGrpSpPr>
          <p:cNvPr id="7" name="Group 6"/>
          <p:cNvGrpSpPr/>
          <p:nvPr/>
        </p:nvGrpSpPr>
        <p:grpSpPr>
          <a:xfrm>
            <a:off x="7391400" y="381000"/>
            <a:ext cx="1350963" cy="1446550"/>
            <a:chOff x="7543800" y="114300"/>
            <a:chExt cx="1350963" cy="1446550"/>
          </a:xfrm>
        </p:grpSpPr>
        <p:pic>
          <p:nvPicPr>
            <p:cNvPr id="8" name="Picture 7" descr="PPP_CSPHE_CLP_SphereA_Blue.png"/>
            <p:cNvPicPr>
              <a:picLocks/>
            </p:cNvPicPr>
            <p:nvPr/>
          </p:nvPicPr>
          <p:blipFill>
            <a:blip r:embed="rId3" cstate="print">
              <a:duotone>
                <a:schemeClr val="accent3">
                  <a:shade val="45000"/>
                  <a:satMod val="135000"/>
                </a:schemeClr>
                <a:prstClr val="white"/>
              </a:duotone>
            </a:blip>
            <a:stretch>
              <a:fillRect/>
            </a:stretch>
          </p:blipFill>
          <p:spPr>
            <a:xfrm>
              <a:off x="7543800" y="152400"/>
              <a:ext cx="1350963" cy="1350963"/>
            </a:xfrm>
            <a:prstGeom prst="rect">
              <a:avLst/>
            </a:prstGeom>
          </p:spPr>
        </p:pic>
        <p:sp>
          <p:nvSpPr>
            <p:cNvPr id="9" name="TextBox 8"/>
            <p:cNvSpPr txBox="1"/>
            <p:nvPr/>
          </p:nvSpPr>
          <p:spPr>
            <a:xfrm>
              <a:off x="7620000" y="114300"/>
              <a:ext cx="1219200" cy="1446550"/>
            </a:xfrm>
            <a:prstGeom prst="rect">
              <a:avLst/>
            </a:prstGeom>
            <a:noFill/>
          </p:spPr>
          <p:txBody>
            <a:bodyPr wrap="square" rtlCol="0">
              <a:spAutoFit/>
            </a:bodyPr>
            <a:lstStyle/>
            <a:p>
              <a:pPr algn="ctr"/>
              <a:r>
                <a:rPr lang="en-US" sz="8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4</a:t>
              </a:r>
              <a:endParaRPr lang="en-US" sz="8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grpSp>
      <p:pic>
        <p:nvPicPr>
          <p:cNvPr id="12" name="Picture 2" descr="C:\My Documents\My Pictures\Presentations\SpyMaryland\Lipka dead drop milk carton.jpg"/>
          <p:cNvPicPr>
            <a:picLocks noChangeAspect="1" noChangeArrowheads="1"/>
          </p:cNvPicPr>
          <p:nvPr/>
        </p:nvPicPr>
        <p:blipFill>
          <a:blip r:embed="rId4" cstate="print"/>
          <a:srcRect/>
          <a:stretch>
            <a:fillRect/>
          </a:stretch>
        </p:blipFill>
        <p:spPr bwMode="auto">
          <a:xfrm>
            <a:off x="2667000" y="2514600"/>
            <a:ext cx="6477000" cy="3955918"/>
          </a:xfrm>
          <a:prstGeom prst="rect">
            <a:avLst/>
          </a:prstGeom>
          <a:noFill/>
          <a:ln w="9525">
            <a:noFill/>
            <a:miter lim="800000"/>
            <a:headEnd/>
            <a:tailEnd/>
          </a:ln>
        </p:spPr>
      </p:pic>
      <p:pic>
        <p:nvPicPr>
          <p:cNvPr id="13" name="Picture 2" descr="C:\My Documents\My Pictures\Presentations\SpyMaryland\KGB photo 5.jpg"/>
          <p:cNvPicPr>
            <a:picLocks noChangeAspect="1" noChangeArrowheads="1"/>
          </p:cNvPicPr>
          <p:nvPr/>
        </p:nvPicPr>
        <p:blipFill>
          <a:blip r:embed="rId5" cstate="print"/>
          <a:srcRect/>
          <a:stretch>
            <a:fillRect/>
          </a:stretch>
        </p:blipFill>
        <p:spPr bwMode="auto">
          <a:xfrm>
            <a:off x="0" y="2819400"/>
            <a:ext cx="5125432" cy="31242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Remorse / morning-after stage</a:t>
            </a:r>
            <a:endParaRPr lang="en-US" dirty="0"/>
          </a:p>
        </p:txBody>
      </p:sp>
      <p:sp>
        <p:nvSpPr>
          <p:cNvPr id="3" name="Text Placeholder 2"/>
          <p:cNvSpPr>
            <a:spLocks noGrp="1"/>
          </p:cNvSpPr>
          <p:nvPr>
            <p:ph type="body" idx="1"/>
          </p:nvPr>
        </p:nvSpPr>
        <p:spPr/>
        <p:txBody>
          <a:bodyPr/>
          <a:lstStyle/>
          <a:p>
            <a:r>
              <a:rPr lang="en-US" dirty="0" smtClean="0"/>
              <a:t>Stage Five</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752600"/>
            <a:ext cx="7467600" cy="4953000"/>
          </a:xfrm>
        </p:spPr>
        <p:txBody>
          <a:bodyPr/>
          <a:lstStyle/>
          <a:p>
            <a:pPr marL="0" indent="0" algn="ctr">
              <a:buNone/>
            </a:pPr>
            <a:r>
              <a:rPr lang="en-US" sz="4800" dirty="0" smtClean="0"/>
              <a:t>“What was I thinking?!”</a:t>
            </a:r>
          </a:p>
          <a:p>
            <a:pPr marL="0" indent="0" algn="ctr">
              <a:buNone/>
            </a:pPr>
            <a:endParaRPr lang="en-US" dirty="0" smtClean="0"/>
          </a:p>
          <a:p>
            <a:pPr marL="0" indent="0" algn="ctr">
              <a:buNone/>
            </a:pPr>
            <a:r>
              <a:rPr lang="en-US" sz="4000" dirty="0" smtClean="0"/>
              <a:t>Recognition of being stuck and trapped: No turning back</a:t>
            </a:r>
          </a:p>
          <a:p>
            <a:endParaRPr lang="en-US" dirty="0"/>
          </a:p>
        </p:txBody>
      </p:sp>
      <p:grpSp>
        <p:nvGrpSpPr>
          <p:cNvPr id="4" name="Group 3"/>
          <p:cNvGrpSpPr/>
          <p:nvPr/>
        </p:nvGrpSpPr>
        <p:grpSpPr>
          <a:xfrm>
            <a:off x="7543800" y="114300"/>
            <a:ext cx="1350963" cy="1446550"/>
            <a:chOff x="7543800" y="114300"/>
            <a:chExt cx="1350963" cy="1446550"/>
          </a:xfrm>
        </p:grpSpPr>
        <p:pic>
          <p:nvPicPr>
            <p:cNvPr id="5" name="Picture 4" descr="PPP_CSPHE_CLP_SphereA_Blue.png"/>
            <p:cNvPicPr>
              <a:picLocks/>
            </p:cNvPicPr>
            <p:nvPr/>
          </p:nvPicPr>
          <p:blipFill>
            <a:blip r:embed="rId3" cstate="print">
              <a:duotone>
                <a:schemeClr val="accent3">
                  <a:shade val="45000"/>
                  <a:satMod val="135000"/>
                </a:schemeClr>
                <a:prstClr val="white"/>
              </a:duotone>
            </a:blip>
            <a:stretch>
              <a:fillRect/>
            </a:stretch>
          </p:blipFill>
          <p:spPr>
            <a:xfrm>
              <a:off x="7543800" y="152400"/>
              <a:ext cx="1350963" cy="1350963"/>
            </a:xfrm>
            <a:prstGeom prst="rect">
              <a:avLst/>
            </a:prstGeom>
          </p:spPr>
        </p:pic>
        <p:sp>
          <p:nvSpPr>
            <p:cNvPr id="6" name="TextBox 5"/>
            <p:cNvSpPr txBox="1"/>
            <p:nvPr/>
          </p:nvSpPr>
          <p:spPr>
            <a:xfrm>
              <a:off x="7620000" y="114300"/>
              <a:ext cx="1219200" cy="1446550"/>
            </a:xfrm>
            <a:prstGeom prst="rect">
              <a:avLst/>
            </a:prstGeom>
            <a:noFill/>
          </p:spPr>
          <p:txBody>
            <a:bodyPr wrap="square" rtlCol="0">
              <a:spAutoFit/>
            </a:bodyPr>
            <a:lstStyle/>
            <a:p>
              <a:pPr algn="ctr"/>
              <a:r>
                <a:rPr lang="en-US" sz="8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5</a:t>
              </a:r>
              <a:endParaRPr lang="en-US" sz="8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grpSp>
      <p:sp>
        <p:nvSpPr>
          <p:cNvPr id="7" name="Freeform 38"/>
          <p:cNvSpPr>
            <a:spLocks noEditPoints="1"/>
          </p:cNvSpPr>
          <p:nvPr/>
        </p:nvSpPr>
        <p:spPr bwMode="auto">
          <a:xfrm flipH="1">
            <a:off x="304800" y="762000"/>
            <a:ext cx="1600200" cy="5838826"/>
          </a:xfrm>
          <a:custGeom>
            <a:avLst/>
            <a:gdLst/>
            <a:ahLst/>
            <a:cxnLst>
              <a:cxn ang="0">
                <a:pos x="192" y="534"/>
              </a:cxn>
              <a:cxn ang="0">
                <a:pos x="182" y="414"/>
              </a:cxn>
              <a:cxn ang="0">
                <a:pos x="182" y="310"/>
              </a:cxn>
              <a:cxn ang="0">
                <a:pos x="194" y="172"/>
              </a:cxn>
              <a:cxn ang="0">
                <a:pos x="188" y="98"/>
              </a:cxn>
              <a:cxn ang="0">
                <a:pos x="146" y="54"/>
              </a:cxn>
              <a:cxn ang="0">
                <a:pos x="124" y="50"/>
              </a:cxn>
              <a:cxn ang="0">
                <a:pos x="112" y="26"/>
              </a:cxn>
              <a:cxn ang="0">
                <a:pos x="108" y="18"/>
              </a:cxn>
              <a:cxn ang="0">
                <a:pos x="72" y="0"/>
              </a:cxn>
              <a:cxn ang="0">
                <a:pos x="58" y="8"/>
              </a:cxn>
              <a:cxn ang="0">
                <a:pos x="54" y="8"/>
              </a:cxn>
              <a:cxn ang="0">
                <a:pos x="46" y="16"/>
              </a:cxn>
              <a:cxn ang="0">
                <a:pos x="38" y="24"/>
              </a:cxn>
              <a:cxn ang="0">
                <a:pos x="34" y="40"/>
              </a:cxn>
              <a:cxn ang="0">
                <a:pos x="32" y="38"/>
              </a:cxn>
              <a:cxn ang="0">
                <a:pos x="40" y="50"/>
              </a:cxn>
              <a:cxn ang="0">
                <a:pos x="40" y="54"/>
              </a:cxn>
              <a:cxn ang="0">
                <a:pos x="42" y="52"/>
              </a:cxn>
              <a:cxn ang="0">
                <a:pos x="52" y="64"/>
              </a:cxn>
              <a:cxn ang="0">
                <a:pos x="68" y="84"/>
              </a:cxn>
              <a:cxn ang="0">
                <a:pos x="78" y="84"/>
              </a:cxn>
              <a:cxn ang="0">
                <a:pos x="94" y="92"/>
              </a:cxn>
              <a:cxn ang="0">
                <a:pos x="88" y="120"/>
              </a:cxn>
              <a:cxn ang="0">
                <a:pos x="56" y="124"/>
              </a:cxn>
              <a:cxn ang="0">
                <a:pos x="48" y="134"/>
              </a:cxn>
              <a:cxn ang="0">
                <a:pos x="64" y="148"/>
              </a:cxn>
              <a:cxn ang="0">
                <a:pos x="42" y="122"/>
              </a:cxn>
              <a:cxn ang="0">
                <a:pos x="26" y="126"/>
              </a:cxn>
              <a:cxn ang="0">
                <a:pos x="12" y="98"/>
              </a:cxn>
              <a:cxn ang="0">
                <a:pos x="14" y="122"/>
              </a:cxn>
              <a:cxn ang="0">
                <a:pos x="2" y="108"/>
              </a:cxn>
              <a:cxn ang="0">
                <a:pos x="14" y="142"/>
              </a:cxn>
              <a:cxn ang="0">
                <a:pos x="44" y="188"/>
              </a:cxn>
              <a:cxn ang="0">
                <a:pos x="74" y="252"/>
              </a:cxn>
              <a:cxn ang="0">
                <a:pos x="76" y="360"/>
              </a:cxn>
              <a:cxn ang="0">
                <a:pos x="88" y="504"/>
              </a:cxn>
              <a:cxn ang="0">
                <a:pos x="80" y="548"/>
              </a:cxn>
              <a:cxn ang="0">
                <a:pos x="72" y="560"/>
              </a:cxn>
              <a:cxn ang="0">
                <a:pos x="60" y="570"/>
              </a:cxn>
              <a:cxn ang="0">
                <a:pos x="32" y="576"/>
              </a:cxn>
              <a:cxn ang="0">
                <a:pos x="96" y="586"/>
              </a:cxn>
              <a:cxn ang="0">
                <a:pos x="122" y="600"/>
              </a:cxn>
              <a:cxn ang="0">
                <a:pos x="196" y="588"/>
              </a:cxn>
              <a:cxn ang="0">
                <a:pos x="38" y="34"/>
              </a:cxn>
              <a:cxn ang="0">
                <a:pos x="36" y="38"/>
              </a:cxn>
              <a:cxn ang="0">
                <a:pos x="34" y="38"/>
              </a:cxn>
              <a:cxn ang="0">
                <a:pos x="32" y="48"/>
              </a:cxn>
              <a:cxn ang="0">
                <a:pos x="34" y="44"/>
              </a:cxn>
              <a:cxn ang="0">
                <a:pos x="38" y="38"/>
              </a:cxn>
              <a:cxn ang="0">
                <a:pos x="38" y="34"/>
              </a:cxn>
              <a:cxn ang="0">
                <a:pos x="38" y="28"/>
              </a:cxn>
              <a:cxn ang="0">
                <a:pos x="42" y="22"/>
              </a:cxn>
              <a:cxn ang="0">
                <a:pos x="46" y="16"/>
              </a:cxn>
              <a:cxn ang="0">
                <a:pos x="46" y="16"/>
              </a:cxn>
              <a:cxn ang="0">
                <a:pos x="74" y="160"/>
              </a:cxn>
              <a:cxn ang="0">
                <a:pos x="142" y="574"/>
              </a:cxn>
              <a:cxn ang="0">
                <a:pos x="124" y="576"/>
              </a:cxn>
              <a:cxn ang="0">
                <a:pos x="132" y="520"/>
              </a:cxn>
            </a:cxnLst>
            <a:rect l="0" t="0" r="r" b="b"/>
            <a:pathLst>
              <a:path w="198" h="602">
                <a:moveTo>
                  <a:pt x="198" y="580"/>
                </a:moveTo>
                <a:lnTo>
                  <a:pt x="198" y="580"/>
                </a:lnTo>
                <a:lnTo>
                  <a:pt x="196" y="574"/>
                </a:lnTo>
                <a:lnTo>
                  <a:pt x="198" y="572"/>
                </a:lnTo>
                <a:lnTo>
                  <a:pt x="198" y="572"/>
                </a:lnTo>
                <a:lnTo>
                  <a:pt x="198" y="564"/>
                </a:lnTo>
                <a:lnTo>
                  <a:pt x="198" y="564"/>
                </a:lnTo>
                <a:lnTo>
                  <a:pt x="194" y="548"/>
                </a:lnTo>
                <a:lnTo>
                  <a:pt x="194" y="548"/>
                </a:lnTo>
                <a:lnTo>
                  <a:pt x="196" y="544"/>
                </a:lnTo>
                <a:lnTo>
                  <a:pt x="196" y="544"/>
                </a:lnTo>
                <a:lnTo>
                  <a:pt x="194" y="540"/>
                </a:lnTo>
                <a:lnTo>
                  <a:pt x="194" y="540"/>
                </a:lnTo>
                <a:lnTo>
                  <a:pt x="192" y="534"/>
                </a:lnTo>
                <a:lnTo>
                  <a:pt x="192" y="534"/>
                </a:lnTo>
                <a:lnTo>
                  <a:pt x="190" y="524"/>
                </a:lnTo>
                <a:lnTo>
                  <a:pt x="190" y="524"/>
                </a:lnTo>
                <a:lnTo>
                  <a:pt x="190" y="514"/>
                </a:lnTo>
                <a:lnTo>
                  <a:pt x="190" y="504"/>
                </a:lnTo>
                <a:lnTo>
                  <a:pt x="190" y="504"/>
                </a:lnTo>
                <a:lnTo>
                  <a:pt x="190" y="478"/>
                </a:lnTo>
                <a:lnTo>
                  <a:pt x="190" y="478"/>
                </a:lnTo>
                <a:lnTo>
                  <a:pt x="188" y="454"/>
                </a:lnTo>
                <a:lnTo>
                  <a:pt x="188" y="454"/>
                </a:lnTo>
                <a:lnTo>
                  <a:pt x="186" y="442"/>
                </a:lnTo>
                <a:lnTo>
                  <a:pt x="186" y="442"/>
                </a:lnTo>
                <a:lnTo>
                  <a:pt x="184" y="430"/>
                </a:lnTo>
                <a:lnTo>
                  <a:pt x="184" y="430"/>
                </a:lnTo>
                <a:lnTo>
                  <a:pt x="182" y="414"/>
                </a:lnTo>
                <a:lnTo>
                  <a:pt x="182" y="414"/>
                </a:lnTo>
                <a:lnTo>
                  <a:pt x="180" y="392"/>
                </a:lnTo>
                <a:lnTo>
                  <a:pt x="180" y="392"/>
                </a:lnTo>
                <a:lnTo>
                  <a:pt x="174" y="376"/>
                </a:lnTo>
                <a:lnTo>
                  <a:pt x="174" y="376"/>
                </a:lnTo>
                <a:lnTo>
                  <a:pt x="174" y="372"/>
                </a:lnTo>
                <a:lnTo>
                  <a:pt x="174" y="366"/>
                </a:lnTo>
                <a:lnTo>
                  <a:pt x="174" y="366"/>
                </a:lnTo>
                <a:lnTo>
                  <a:pt x="176" y="340"/>
                </a:lnTo>
                <a:lnTo>
                  <a:pt x="176" y="340"/>
                </a:lnTo>
                <a:lnTo>
                  <a:pt x="178" y="324"/>
                </a:lnTo>
                <a:lnTo>
                  <a:pt x="178" y="324"/>
                </a:lnTo>
                <a:lnTo>
                  <a:pt x="180" y="310"/>
                </a:lnTo>
                <a:lnTo>
                  <a:pt x="180" y="310"/>
                </a:lnTo>
                <a:lnTo>
                  <a:pt x="182" y="310"/>
                </a:lnTo>
                <a:lnTo>
                  <a:pt x="182" y="310"/>
                </a:lnTo>
                <a:lnTo>
                  <a:pt x="186" y="310"/>
                </a:lnTo>
                <a:lnTo>
                  <a:pt x="186" y="310"/>
                </a:lnTo>
                <a:lnTo>
                  <a:pt x="186" y="288"/>
                </a:lnTo>
                <a:lnTo>
                  <a:pt x="186" y="288"/>
                </a:lnTo>
                <a:lnTo>
                  <a:pt x="186" y="234"/>
                </a:lnTo>
                <a:lnTo>
                  <a:pt x="186" y="234"/>
                </a:lnTo>
                <a:lnTo>
                  <a:pt x="186" y="196"/>
                </a:lnTo>
                <a:lnTo>
                  <a:pt x="186" y="196"/>
                </a:lnTo>
                <a:lnTo>
                  <a:pt x="188" y="194"/>
                </a:lnTo>
                <a:lnTo>
                  <a:pt x="188" y="194"/>
                </a:lnTo>
                <a:lnTo>
                  <a:pt x="190" y="190"/>
                </a:lnTo>
                <a:lnTo>
                  <a:pt x="192" y="186"/>
                </a:lnTo>
                <a:lnTo>
                  <a:pt x="192" y="186"/>
                </a:lnTo>
                <a:lnTo>
                  <a:pt x="194" y="178"/>
                </a:lnTo>
                <a:lnTo>
                  <a:pt x="194" y="172"/>
                </a:lnTo>
                <a:lnTo>
                  <a:pt x="194" y="172"/>
                </a:lnTo>
                <a:lnTo>
                  <a:pt x="194" y="162"/>
                </a:lnTo>
                <a:lnTo>
                  <a:pt x="194" y="162"/>
                </a:lnTo>
                <a:lnTo>
                  <a:pt x="194" y="158"/>
                </a:lnTo>
                <a:lnTo>
                  <a:pt x="194" y="158"/>
                </a:lnTo>
                <a:lnTo>
                  <a:pt x="196" y="148"/>
                </a:lnTo>
                <a:lnTo>
                  <a:pt x="196" y="148"/>
                </a:lnTo>
                <a:lnTo>
                  <a:pt x="194" y="136"/>
                </a:lnTo>
                <a:lnTo>
                  <a:pt x="194" y="136"/>
                </a:lnTo>
                <a:lnTo>
                  <a:pt x="194" y="124"/>
                </a:lnTo>
                <a:lnTo>
                  <a:pt x="194" y="124"/>
                </a:lnTo>
                <a:lnTo>
                  <a:pt x="192" y="108"/>
                </a:lnTo>
                <a:lnTo>
                  <a:pt x="192" y="108"/>
                </a:lnTo>
                <a:lnTo>
                  <a:pt x="188" y="98"/>
                </a:lnTo>
                <a:lnTo>
                  <a:pt x="188" y="98"/>
                </a:lnTo>
                <a:lnTo>
                  <a:pt x="186" y="92"/>
                </a:lnTo>
                <a:lnTo>
                  <a:pt x="182" y="84"/>
                </a:lnTo>
                <a:lnTo>
                  <a:pt x="182" y="84"/>
                </a:lnTo>
                <a:lnTo>
                  <a:pt x="174" y="72"/>
                </a:lnTo>
                <a:lnTo>
                  <a:pt x="174" y="72"/>
                </a:lnTo>
                <a:lnTo>
                  <a:pt x="170" y="70"/>
                </a:lnTo>
                <a:lnTo>
                  <a:pt x="164" y="68"/>
                </a:lnTo>
                <a:lnTo>
                  <a:pt x="164" y="68"/>
                </a:lnTo>
                <a:lnTo>
                  <a:pt x="154" y="64"/>
                </a:lnTo>
                <a:lnTo>
                  <a:pt x="154" y="62"/>
                </a:lnTo>
                <a:lnTo>
                  <a:pt x="154" y="62"/>
                </a:lnTo>
                <a:lnTo>
                  <a:pt x="148" y="56"/>
                </a:lnTo>
                <a:lnTo>
                  <a:pt x="148" y="56"/>
                </a:lnTo>
                <a:lnTo>
                  <a:pt x="148" y="54"/>
                </a:lnTo>
                <a:lnTo>
                  <a:pt x="146" y="54"/>
                </a:lnTo>
                <a:lnTo>
                  <a:pt x="146" y="54"/>
                </a:lnTo>
                <a:lnTo>
                  <a:pt x="142" y="56"/>
                </a:lnTo>
                <a:lnTo>
                  <a:pt x="142" y="56"/>
                </a:lnTo>
                <a:lnTo>
                  <a:pt x="138" y="56"/>
                </a:lnTo>
                <a:lnTo>
                  <a:pt x="138" y="56"/>
                </a:lnTo>
                <a:lnTo>
                  <a:pt x="136" y="56"/>
                </a:lnTo>
                <a:lnTo>
                  <a:pt x="136" y="56"/>
                </a:lnTo>
                <a:lnTo>
                  <a:pt x="130" y="50"/>
                </a:lnTo>
                <a:lnTo>
                  <a:pt x="130" y="50"/>
                </a:lnTo>
                <a:lnTo>
                  <a:pt x="128" y="50"/>
                </a:lnTo>
                <a:lnTo>
                  <a:pt x="128" y="50"/>
                </a:lnTo>
                <a:lnTo>
                  <a:pt x="126" y="50"/>
                </a:lnTo>
                <a:lnTo>
                  <a:pt x="126" y="50"/>
                </a:lnTo>
                <a:lnTo>
                  <a:pt x="124" y="50"/>
                </a:lnTo>
                <a:lnTo>
                  <a:pt x="124" y="50"/>
                </a:lnTo>
                <a:lnTo>
                  <a:pt x="120" y="46"/>
                </a:lnTo>
                <a:lnTo>
                  <a:pt x="120" y="46"/>
                </a:lnTo>
                <a:lnTo>
                  <a:pt x="118" y="44"/>
                </a:lnTo>
                <a:lnTo>
                  <a:pt x="118" y="44"/>
                </a:lnTo>
                <a:lnTo>
                  <a:pt x="118" y="42"/>
                </a:lnTo>
                <a:lnTo>
                  <a:pt x="118" y="42"/>
                </a:lnTo>
                <a:lnTo>
                  <a:pt x="116" y="38"/>
                </a:lnTo>
                <a:lnTo>
                  <a:pt x="116" y="38"/>
                </a:lnTo>
                <a:lnTo>
                  <a:pt x="114" y="34"/>
                </a:lnTo>
                <a:lnTo>
                  <a:pt x="114" y="34"/>
                </a:lnTo>
                <a:lnTo>
                  <a:pt x="112" y="30"/>
                </a:lnTo>
                <a:lnTo>
                  <a:pt x="112" y="30"/>
                </a:lnTo>
                <a:lnTo>
                  <a:pt x="112" y="28"/>
                </a:lnTo>
                <a:lnTo>
                  <a:pt x="112" y="28"/>
                </a:lnTo>
                <a:lnTo>
                  <a:pt x="112" y="26"/>
                </a:lnTo>
                <a:lnTo>
                  <a:pt x="112" y="26"/>
                </a:lnTo>
                <a:lnTo>
                  <a:pt x="110" y="26"/>
                </a:lnTo>
                <a:lnTo>
                  <a:pt x="110" y="26"/>
                </a:lnTo>
                <a:lnTo>
                  <a:pt x="110" y="24"/>
                </a:lnTo>
                <a:lnTo>
                  <a:pt x="110" y="24"/>
                </a:lnTo>
                <a:lnTo>
                  <a:pt x="108" y="22"/>
                </a:lnTo>
                <a:lnTo>
                  <a:pt x="108" y="22"/>
                </a:lnTo>
                <a:lnTo>
                  <a:pt x="108" y="20"/>
                </a:lnTo>
                <a:lnTo>
                  <a:pt x="108" y="20"/>
                </a:lnTo>
                <a:lnTo>
                  <a:pt x="108" y="20"/>
                </a:lnTo>
                <a:lnTo>
                  <a:pt x="108" y="20"/>
                </a:lnTo>
                <a:lnTo>
                  <a:pt x="108" y="20"/>
                </a:lnTo>
                <a:lnTo>
                  <a:pt x="108" y="18"/>
                </a:lnTo>
                <a:lnTo>
                  <a:pt x="108" y="18"/>
                </a:lnTo>
                <a:lnTo>
                  <a:pt x="108" y="18"/>
                </a:lnTo>
                <a:lnTo>
                  <a:pt x="108" y="18"/>
                </a:lnTo>
                <a:lnTo>
                  <a:pt x="106" y="18"/>
                </a:lnTo>
                <a:lnTo>
                  <a:pt x="106" y="18"/>
                </a:lnTo>
                <a:lnTo>
                  <a:pt x="104" y="16"/>
                </a:lnTo>
                <a:lnTo>
                  <a:pt x="104" y="16"/>
                </a:lnTo>
                <a:lnTo>
                  <a:pt x="100" y="12"/>
                </a:lnTo>
                <a:lnTo>
                  <a:pt x="100" y="12"/>
                </a:lnTo>
                <a:lnTo>
                  <a:pt x="96" y="8"/>
                </a:lnTo>
                <a:lnTo>
                  <a:pt x="96" y="8"/>
                </a:lnTo>
                <a:lnTo>
                  <a:pt x="94" y="8"/>
                </a:lnTo>
                <a:lnTo>
                  <a:pt x="94" y="8"/>
                </a:lnTo>
                <a:lnTo>
                  <a:pt x="82" y="2"/>
                </a:lnTo>
                <a:lnTo>
                  <a:pt x="82" y="2"/>
                </a:lnTo>
                <a:lnTo>
                  <a:pt x="78" y="0"/>
                </a:lnTo>
                <a:lnTo>
                  <a:pt x="72" y="0"/>
                </a:lnTo>
                <a:lnTo>
                  <a:pt x="72" y="0"/>
                </a:lnTo>
                <a:lnTo>
                  <a:pt x="68" y="2"/>
                </a:lnTo>
                <a:lnTo>
                  <a:pt x="66" y="2"/>
                </a:lnTo>
                <a:lnTo>
                  <a:pt x="66" y="2"/>
                </a:lnTo>
                <a:lnTo>
                  <a:pt x="62" y="4"/>
                </a:lnTo>
                <a:lnTo>
                  <a:pt x="62" y="4"/>
                </a:lnTo>
                <a:lnTo>
                  <a:pt x="60" y="6"/>
                </a:lnTo>
                <a:lnTo>
                  <a:pt x="60" y="6"/>
                </a:lnTo>
                <a:lnTo>
                  <a:pt x="58" y="6"/>
                </a:lnTo>
                <a:lnTo>
                  <a:pt x="58" y="6"/>
                </a:lnTo>
                <a:lnTo>
                  <a:pt x="56" y="6"/>
                </a:lnTo>
                <a:lnTo>
                  <a:pt x="56" y="6"/>
                </a:lnTo>
                <a:lnTo>
                  <a:pt x="58" y="8"/>
                </a:lnTo>
                <a:lnTo>
                  <a:pt x="58" y="8"/>
                </a:lnTo>
                <a:lnTo>
                  <a:pt x="58" y="8"/>
                </a:lnTo>
                <a:lnTo>
                  <a:pt x="58" y="8"/>
                </a:lnTo>
                <a:lnTo>
                  <a:pt x="58" y="10"/>
                </a:lnTo>
                <a:lnTo>
                  <a:pt x="58" y="10"/>
                </a:lnTo>
                <a:lnTo>
                  <a:pt x="56" y="10"/>
                </a:lnTo>
                <a:lnTo>
                  <a:pt x="56" y="10"/>
                </a:lnTo>
                <a:lnTo>
                  <a:pt x="56" y="8"/>
                </a:lnTo>
                <a:lnTo>
                  <a:pt x="56" y="8"/>
                </a:lnTo>
                <a:lnTo>
                  <a:pt x="56" y="6"/>
                </a:lnTo>
                <a:lnTo>
                  <a:pt x="56" y="6"/>
                </a:lnTo>
                <a:lnTo>
                  <a:pt x="56" y="4"/>
                </a:lnTo>
                <a:lnTo>
                  <a:pt x="56" y="4"/>
                </a:lnTo>
                <a:lnTo>
                  <a:pt x="54" y="6"/>
                </a:lnTo>
                <a:lnTo>
                  <a:pt x="54" y="6"/>
                </a:lnTo>
                <a:lnTo>
                  <a:pt x="54" y="8"/>
                </a:lnTo>
                <a:lnTo>
                  <a:pt x="54" y="8"/>
                </a:lnTo>
                <a:lnTo>
                  <a:pt x="56" y="10"/>
                </a:lnTo>
                <a:lnTo>
                  <a:pt x="56" y="10"/>
                </a:lnTo>
                <a:lnTo>
                  <a:pt x="56" y="12"/>
                </a:lnTo>
                <a:lnTo>
                  <a:pt x="56" y="12"/>
                </a:lnTo>
                <a:lnTo>
                  <a:pt x="54" y="12"/>
                </a:lnTo>
                <a:lnTo>
                  <a:pt x="54" y="12"/>
                </a:lnTo>
                <a:lnTo>
                  <a:pt x="50" y="10"/>
                </a:lnTo>
                <a:lnTo>
                  <a:pt x="50" y="10"/>
                </a:lnTo>
                <a:lnTo>
                  <a:pt x="48" y="10"/>
                </a:lnTo>
                <a:lnTo>
                  <a:pt x="48" y="10"/>
                </a:lnTo>
                <a:lnTo>
                  <a:pt x="44" y="14"/>
                </a:lnTo>
                <a:lnTo>
                  <a:pt x="44" y="14"/>
                </a:lnTo>
                <a:lnTo>
                  <a:pt x="44" y="16"/>
                </a:lnTo>
                <a:lnTo>
                  <a:pt x="44" y="16"/>
                </a:lnTo>
                <a:lnTo>
                  <a:pt x="46" y="16"/>
                </a:lnTo>
                <a:lnTo>
                  <a:pt x="46" y="16"/>
                </a:lnTo>
                <a:lnTo>
                  <a:pt x="46" y="18"/>
                </a:lnTo>
                <a:lnTo>
                  <a:pt x="46" y="18"/>
                </a:lnTo>
                <a:lnTo>
                  <a:pt x="44" y="18"/>
                </a:lnTo>
                <a:lnTo>
                  <a:pt x="44" y="18"/>
                </a:lnTo>
                <a:lnTo>
                  <a:pt x="42" y="20"/>
                </a:lnTo>
                <a:lnTo>
                  <a:pt x="42" y="20"/>
                </a:lnTo>
                <a:lnTo>
                  <a:pt x="40" y="20"/>
                </a:lnTo>
                <a:lnTo>
                  <a:pt x="40" y="20"/>
                </a:lnTo>
                <a:lnTo>
                  <a:pt x="40" y="22"/>
                </a:lnTo>
                <a:lnTo>
                  <a:pt x="40" y="22"/>
                </a:lnTo>
                <a:lnTo>
                  <a:pt x="40" y="22"/>
                </a:lnTo>
                <a:lnTo>
                  <a:pt x="40" y="22"/>
                </a:lnTo>
                <a:lnTo>
                  <a:pt x="38" y="24"/>
                </a:lnTo>
                <a:lnTo>
                  <a:pt x="38" y="24"/>
                </a:lnTo>
                <a:lnTo>
                  <a:pt x="38" y="26"/>
                </a:lnTo>
                <a:lnTo>
                  <a:pt x="38" y="26"/>
                </a:lnTo>
                <a:lnTo>
                  <a:pt x="38" y="28"/>
                </a:lnTo>
                <a:lnTo>
                  <a:pt x="38" y="28"/>
                </a:lnTo>
                <a:lnTo>
                  <a:pt x="36" y="30"/>
                </a:lnTo>
                <a:lnTo>
                  <a:pt x="36" y="30"/>
                </a:lnTo>
                <a:lnTo>
                  <a:pt x="36" y="32"/>
                </a:lnTo>
                <a:lnTo>
                  <a:pt x="36" y="32"/>
                </a:lnTo>
                <a:lnTo>
                  <a:pt x="36" y="34"/>
                </a:lnTo>
                <a:lnTo>
                  <a:pt x="36" y="34"/>
                </a:lnTo>
                <a:lnTo>
                  <a:pt x="34" y="36"/>
                </a:lnTo>
                <a:lnTo>
                  <a:pt x="34" y="36"/>
                </a:lnTo>
                <a:lnTo>
                  <a:pt x="34" y="38"/>
                </a:lnTo>
                <a:lnTo>
                  <a:pt x="34" y="38"/>
                </a:lnTo>
                <a:lnTo>
                  <a:pt x="34" y="40"/>
                </a:lnTo>
                <a:lnTo>
                  <a:pt x="34" y="40"/>
                </a:lnTo>
                <a:lnTo>
                  <a:pt x="34" y="42"/>
                </a:lnTo>
                <a:lnTo>
                  <a:pt x="34" y="42"/>
                </a:lnTo>
                <a:lnTo>
                  <a:pt x="34" y="42"/>
                </a:lnTo>
                <a:lnTo>
                  <a:pt x="34" y="42"/>
                </a:lnTo>
                <a:lnTo>
                  <a:pt x="32" y="42"/>
                </a:lnTo>
                <a:lnTo>
                  <a:pt x="32" y="42"/>
                </a:lnTo>
                <a:lnTo>
                  <a:pt x="32" y="40"/>
                </a:lnTo>
                <a:lnTo>
                  <a:pt x="32" y="40"/>
                </a:lnTo>
                <a:lnTo>
                  <a:pt x="32" y="38"/>
                </a:lnTo>
                <a:lnTo>
                  <a:pt x="32" y="38"/>
                </a:lnTo>
                <a:lnTo>
                  <a:pt x="32" y="36"/>
                </a:lnTo>
                <a:lnTo>
                  <a:pt x="32" y="36"/>
                </a:lnTo>
                <a:lnTo>
                  <a:pt x="32" y="38"/>
                </a:lnTo>
                <a:lnTo>
                  <a:pt x="32" y="38"/>
                </a:lnTo>
                <a:lnTo>
                  <a:pt x="32" y="42"/>
                </a:lnTo>
                <a:lnTo>
                  <a:pt x="32" y="42"/>
                </a:lnTo>
                <a:lnTo>
                  <a:pt x="32" y="42"/>
                </a:lnTo>
                <a:lnTo>
                  <a:pt x="32" y="44"/>
                </a:lnTo>
                <a:lnTo>
                  <a:pt x="32" y="44"/>
                </a:lnTo>
                <a:lnTo>
                  <a:pt x="30" y="48"/>
                </a:lnTo>
                <a:lnTo>
                  <a:pt x="30" y="48"/>
                </a:lnTo>
                <a:lnTo>
                  <a:pt x="32" y="52"/>
                </a:lnTo>
                <a:lnTo>
                  <a:pt x="32" y="52"/>
                </a:lnTo>
                <a:lnTo>
                  <a:pt x="34" y="52"/>
                </a:lnTo>
                <a:lnTo>
                  <a:pt x="34" y="52"/>
                </a:lnTo>
                <a:lnTo>
                  <a:pt x="38" y="52"/>
                </a:lnTo>
                <a:lnTo>
                  <a:pt x="38" y="52"/>
                </a:lnTo>
                <a:lnTo>
                  <a:pt x="40" y="50"/>
                </a:lnTo>
                <a:lnTo>
                  <a:pt x="40" y="50"/>
                </a:lnTo>
                <a:lnTo>
                  <a:pt x="40" y="52"/>
                </a:lnTo>
                <a:lnTo>
                  <a:pt x="40" y="52"/>
                </a:lnTo>
                <a:lnTo>
                  <a:pt x="38" y="54"/>
                </a:lnTo>
                <a:lnTo>
                  <a:pt x="38" y="54"/>
                </a:lnTo>
                <a:lnTo>
                  <a:pt x="36" y="54"/>
                </a:lnTo>
                <a:lnTo>
                  <a:pt x="36" y="54"/>
                </a:lnTo>
                <a:lnTo>
                  <a:pt x="36" y="54"/>
                </a:lnTo>
                <a:lnTo>
                  <a:pt x="36" y="54"/>
                </a:lnTo>
                <a:lnTo>
                  <a:pt x="38" y="54"/>
                </a:lnTo>
                <a:lnTo>
                  <a:pt x="38" y="54"/>
                </a:lnTo>
                <a:lnTo>
                  <a:pt x="40" y="52"/>
                </a:lnTo>
                <a:lnTo>
                  <a:pt x="40" y="52"/>
                </a:lnTo>
                <a:lnTo>
                  <a:pt x="40" y="52"/>
                </a:lnTo>
                <a:lnTo>
                  <a:pt x="40" y="52"/>
                </a:lnTo>
                <a:lnTo>
                  <a:pt x="40" y="54"/>
                </a:lnTo>
                <a:lnTo>
                  <a:pt x="40" y="54"/>
                </a:lnTo>
                <a:lnTo>
                  <a:pt x="40" y="54"/>
                </a:lnTo>
                <a:lnTo>
                  <a:pt x="40" y="54"/>
                </a:lnTo>
                <a:lnTo>
                  <a:pt x="40" y="54"/>
                </a:lnTo>
                <a:lnTo>
                  <a:pt x="40" y="54"/>
                </a:lnTo>
                <a:lnTo>
                  <a:pt x="42" y="52"/>
                </a:lnTo>
                <a:lnTo>
                  <a:pt x="42" y="52"/>
                </a:lnTo>
                <a:lnTo>
                  <a:pt x="42" y="52"/>
                </a:lnTo>
                <a:lnTo>
                  <a:pt x="42" y="52"/>
                </a:lnTo>
                <a:lnTo>
                  <a:pt x="44" y="50"/>
                </a:lnTo>
                <a:lnTo>
                  <a:pt x="44" y="50"/>
                </a:lnTo>
                <a:lnTo>
                  <a:pt x="42" y="50"/>
                </a:lnTo>
                <a:lnTo>
                  <a:pt x="42" y="50"/>
                </a:lnTo>
                <a:lnTo>
                  <a:pt x="42" y="52"/>
                </a:lnTo>
                <a:lnTo>
                  <a:pt x="42" y="52"/>
                </a:lnTo>
                <a:lnTo>
                  <a:pt x="42" y="54"/>
                </a:lnTo>
                <a:lnTo>
                  <a:pt x="42" y="54"/>
                </a:lnTo>
                <a:lnTo>
                  <a:pt x="42" y="52"/>
                </a:lnTo>
                <a:lnTo>
                  <a:pt x="42" y="52"/>
                </a:lnTo>
                <a:lnTo>
                  <a:pt x="44" y="50"/>
                </a:lnTo>
                <a:lnTo>
                  <a:pt x="44" y="50"/>
                </a:lnTo>
                <a:lnTo>
                  <a:pt x="44" y="50"/>
                </a:lnTo>
                <a:lnTo>
                  <a:pt x="44" y="50"/>
                </a:lnTo>
                <a:lnTo>
                  <a:pt x="46" y="52"/>
                </a:lnTo>
                <a:lnTo>
                  <a:pt x="46" y="52"/>
                </a:lnTo>
                <a:lnTo>
                  <a:pt x="46" y="56"/>
                </a:lnTo>
                <a:lnTo>
                  <a:pt x="46" y="56"/>
                </a:lnTo>
                <a:lnTo>
                  <a:pt x="50" y="60"/>
                </a:lnTo>
                <a:lnTo>
                  <a:pt x="50" y="60"/>
                </a:lnTo>
                <a:lnTo>
                  <a:pt x="52" y="64"/>
                </a:lnTo>
                <a:lnTo>
                  <a:pt x="52" y="64"/>
                </a:lnTo>
                <a:lnTo>
                  <a:pt x="54" y="66"/>
                </a:lnTo>
                <a:lnTo>
                  <a:pt x="54" y="66"/>
                </a:lnTo>
                <a:lnTo>
                  <a:pt x="54" y="66"/>
                </a:lnTo>
                <a:lnTo>
                  <a:pt x="58" y="66"/>
                </a:lnTo>
                <a:lnTo>
                  <a:pt x="58" y="66"/>
                </a:lnTo>
                <a:lnTo>
                  <a:pt x="60" y="68"/>
                </a:lnTo>
                <a:lnTo>
                  <a:pt x="60" y="74"/>
                </a:lnTo>
                <a:lnTo>
                  <a:pt x="60" y="74"/>
                </a:lnTo>
                <a:lnTo>
                  <a:pt x="62" y="80"/>
                </a:lnTo>
                <a:lnTo>
                  <a:pt x="62" y="82"/>
                </a:lnTo>
                <a:lnTo>
                  <a:pt x="62" y="82"/>
                </a:lnTo>
                <a:lnTo>
                  <a:pt x="64" y="84"/>
                </a:lnTo>
                <a:lnTo>
                  <a:pt x="64" y="84"/>
                </a:lnTo>
                <a:lnTo>
                  <a:pt x="68" y="84"/>
                </a:lnTo>
                <a:lnTo>
                  <a:pt x="70" y="82"/>
                </a:lnTo>
                <a:lnTo>
                  <a:pt x="70" y="82"/>
                </a:lnTo>
                <a:lnTo>
                  <a:pt x="72" y="82"/>
                </a:lnTo>
                <a:lnTo>
                  <a:pt x="72" y="82"/>
                </a:lnTo>
                <a:lnTo>
                  <a:pt x="72" y="82"/>
                </a:lnTo>
                <a:lnTo>
                  <a:pt x="72" y="82"/>
                </a:lnTo>
                <a:lnTo>
                  <a:pt x="74" y="84"/>
                </a:lnTo>
                <a:lnTo>
                  <a:pt x="74" y="84"/>
                </a:lnTo>
                <a:lnTo>
                  <a:pt x="76" y="82"/>
                </a:lnTo>
                <a:lnTo>
                  <a:pt x="76" y="82"/>
                </a:lnTo>
                <a:lnTo>
                  <a:pt x="78" y="82"/>
                </a:lnTo>
                <a:lnTo>
                  <a:pt x="78" y="82"/>
                </a:lnTo>
                <a:lnTo>
                  <a:pt x="78" y="84"/>
                </a:lnTo>
                <a:lnTo>
                  <a:pt x="78" y="84"/>
                </a:lnTo>
                <a:lnTo>
                  <a:pt x="78" y="84"/>
                </a:lnTo>
                <a:lnTo>
                  <a:pt x="78" y="84"/>
                </a:lnTo>
                <a:lnTo>
                  <a:pt x="78" y="86"/>
                </a:lnTo>
                <a:lnTo>
                  <a:pt x="78" y="86"/>
                </a:lnTo>
                <a:lnTo>
                  <a:pt x="80" y="88"/>
                </a:lnTo>
                <a:lnTo>
                  <a:pt x="80" y="88"/>
                </a:lnTo>
                <a:lnTo>
                  <a:pt x="82" y="88"/>
                </a:lnTo>
                <a:lnTo>
                  <a:pt x="82" y="88"/>
                </a:lnTo>
                <a:lnTo>
                  <a:pt x="84" y="92"/>
                </a:lnTo>
                <a:lnTo>
                  <a:pt x="84" y="92"/>
                </a:lnTo>
                <a:lnTo>
                  <a:pt x="86" y="94"/>
                </a:lnTo>
                <a:lnTo>
                  <a:pt x="86" y="94"/>
                </a:lnTo>
                <a:lnTo>
                  <a:pt x="88" y="94"/>
                </a:lnTo>
                <a:lnTo>
                  <a:pt x="90" y="94"/>
                </a:lnTo>
                <a:lnTo>
                  <a:pt x="90" y="94"/>
                </a:lnTo>
                <a:lnTo>
                  <a:pt x="94" y="92"/>
                </a:lnTo>
                <a:lnTo>
                  <a:pt x="94" y="92"/>
                </a:lnTo>
                <a:lnTo>
                  <a:pt x="98" y="90"/>
                </a:lnTo>
                <a:lnTo>
                  <a:pt x="98" y="90"/>
                </a:lnTo>
                <a:lnTo>
                  <a:pt x="100" y="86"/>
                </a:lnTo>
                <a:lnTo>
                  <a:pt x="100" y="86"/>
                </a:lnTo>
                <a:lnTo>
                  <a:pt x="102" y="86"/>
                </a:lnTo>
                <a:lnTo>
                  <a:pt x="102" y="86"/>
                </a:lnTo>
                <a:lnTo>
                  <a:pt x="100" y="88"/>
                </a:lnTo>
                <a:lnTo>
                  <a:pt x="100" y="88"/>
                </a:lnTo>
                <a:lnTo>
                  <a:pt x="100" y="90"/>
                </a:lnTo>
                <a:lnTo>
                  <a:pt x="100" y="90"/>
                </a:lnTo>
                <a:lnTo>
                  <a:pt x="94" y="104"/>
                </a:lnTo>
                <a:lnTo>
                  <a:pt x="94" y="104"/>
                </a:lnTo>
                <a:lnTo>
                  <a:pt x="88" y="120"/>
                </a:lnTo>
                <a:lnTo>
                  <a:pt x="88" y="120"/>
                </a:lnTo>
                <a:lnTo>
                  <a:pt x="86" y="128"/>
                </a:lnTo>
                <a:lnTo>
                  <a:pt x="86" y="128"/>
                </a:lnTo>
                <a:lnTo>
                  <a:pt x="84" y="134"/>
                </a:lnTo>
                <a:lnTo>
                  <a:pt x="84" y="134"/>
                </a:lnTo>
                <a:lnTo>
                  <a:pt x="78" y="130"/>
                </a:lnTo>
                <a:lnTo>
                  <a:pt x="78" y="130"/>
                </a:lnTo>
                <a:lnTo>
                  <a:pt x="66" y="124"/>
                </a:lnTo>
                <a:lnTo>
                  <a:pt x="66" y="124"/>
                </a:lnTo>
                <a:lnTo>
                  <a:pt x="58" y="122"/>
                </a:lnTo>
                <a:lnTo>
                  <a:pt x="58" y="122"/>
                </a:lnTo>
                <a:lnTo>
                  <a:pt x="58" y="122"/>
                </a:lnTo>
                <a:lnTo>
                  <a:pt x="56" y="122"/>
                </a:lnTo>
                <a:lnTo>
                  <a:pt x="56" y="122"/>
                </a:lnTo>
                <a:lnTo>
                  <a:pt x="56" y="124"/>
                </a:lnTo>
                <a:lnTo>
                  <a:pt x="56" y="124"/>
                </a:lnTo>
                <a:lnTo>
                  <a:pt x="60" y="128"/>
                </a:lnTo>
                <a:lnTo>
                  <a:pt x="60" y="128"/>
                </a:lnTo>
                <a:lnTo>
                  <a:pt x="68" y="132"/>
                </a:lnTo>
                <a:lnTo>
                  <a:pt x="68" y="132"/>
                </a:lnTo>
                <a:lnTo>
                  <a:pt x="74" y="136"/>
                </a:lnTo>
                <a:lnTo>
                  <a:pt x="74" y="136"/>
                </a:lnTo>
                <a:lnTo>
                  <a:pt x="76" y="138"/>
                </a:lnTo>
                <a:lnTo>
                  <a:pt x="76" y="138"/>
                </a:lnTo>
                <a:lnTo>
                  <a:pt x="74" y="142"/>
                </a:lnTo>
                <a:lnTo>
                  <a:pt x="74" y="142"/>
                </a:lnTo>
                <a:lnTo>
                  <a:pt x="64" y="138"/>
                </a:lnTo>
                <a:lnTo>
                  <a:pt x="64" y="138"/>
                </a:lnTo>
                <a:lnTo>
                  <a:pt x="50" y="134"/>
                </a:lnTo>
                <a:lnTo>
                  <a:pt x="50" y="134"/>
                </a:lnTo>
                <a:lnTo>
                  <a:pt x="48" y="134"/>
                </a:lnTo>
                <a:lnTo>
                  <a:pt x="46" y="134"/>
                </a:lnTo>
                <a:lnTo>
                  <a:pt x="46" y="134"/>
                </a:lnTo>
                <a:lnTo>
                  <a:pt x="46" y="136"/>
                </a:lnTo>
                <a:lnTo>
                  <a:pt x="46" y="138"/>
                </a:lnTo>
                <a:lnTo>
                  <a:pt x="46" y="138"/>
                </a:lnTo>
                <a:lnTo>
                  <a:pt x="52" y="140"/>
                </a:lnTo>
                <a:lnTo>
                  <a:pt x="52" y="140"/>
                </a:lnTo>
                <a:lnTo>
                  <a:pt x="62" y="144"/>
                </a:lnTo>
                <a:lnTo>
                  <a:pt x="62" y="144"/>
                </a:lnTo>
                <a:lnTo>
                  <a:pt x="70" y="148"/>
                </a:lnTo>
                <a:lnTo>
                  <a:pt x="70" y="148"/>
                </a:lnTo>
                <a:lnTo>
                  <a:pt x="72" y="148"/>
                </a:lnTo>
                <a:lnTo>
                  <a:pt x="70" y="148"/>
                </a:lnTo>
                <a:lnTo>
                  <a:pt x="70" y="148"/>
                </a:lnTo>
                <a:lnTo>
                  <a:pt x="64" y="148"/>
                </a:lnTo>
                <a:lnTo>
                  <a:pt x="64" y="148"/>
                </a:lnTo>
                <a:lnTo>
                  <a:pt x="52" y="146"/>
                </a:lnTo>
                <a:lnTo>
                  <a:pt x="52" y="146"/>
                </a:lnTo>
                <a:lnTo>
                  <a:pt x="46" y="144"/>
                </a:lnTo>
                <a:lnTo>
                  <a:pt x="46" y="144"/>
                </a:lnTo>
                <a:lnTo>
                  <a:pt x="46" y="146"/>
                </a:lnTo>
                <a:lnTo>
                  <a:pt x="44" y="146"/>
                </a:lnTo>
                <a:lnTo>
                  <a:pt x="40" y="142"/>
                </a:lnTo>
                <a:lnTo>
                  <a:pt x="40" y="142"/>
                </a:lnTo>
                <a:lnTo>
                  <a:pt x="40" y="140"/>
                </a:lnTo>
                <a:lnTo>
                  <a:pt x="40" y="140"/>
                </a:lnTo>
                <a:lnTo>
                  <a:pt x="40" y="130"/>
                </a:lnTo>
                <a:lnTo>
                  <a:pt x="40" y="130"/>
                </a:lnTo>
                <a:lnTo>
                  <a:pt x="42" y="122"/>
                </a:lnTo>
                <a:lnTo>
                  <a:pt x="42" y="122"/>
                </a:lnTo>
                <a:lnTo>
                  <a:pt x="44" y="114"/>
                </a:lnTo>
                <a:lnTo>
                  <a:pt x="44" y="114"/>
                </a:lnTo>
                <a:lnTo>
                  <a:pt x="46" y="110"/>
                </a:lnTo>
                <a:lnTo>
                  <a:pt x="44" y="108"/>
                </a:lnTo>
                <a:lnTo>
                  <a:pt x="44" y="108"/>
                </a:lnTo>
                <a:lnTo>
                  <a:pt x="42" y="108"/>
                </a:lnTo>
                <a:lnTo>
                  <a:pt x="40" y="112"/>
                </a:lnTo>
                <a:lnTo>
                  <a:pt x="40" y="112"/>
                </a:lnTo>
                <a:lnTo>
                  <a:pt x="36" y="116"/>
                </a:lnTo>
                <a:lnTo>
                  <a:pt x="36" y="120"/>
                </a:lnTo>
                <a:lnTo>
                  <a:pt x="36" y="120"/>
                </a:lnTo>
                <a:lnTo>
                  <a:pt x="34" y="124"/>
                </a:lnTo>
                <a:lnTo>
                  <a:pt x="32" y="126"/>
                </a:lnTo>
                <a:lnTo>
                  <a:pt x="32" y="126"/>
                </a:lnTo>
                <a:lnTo>
                  <a:pt x="26" y="126"/>
                </a:lnTo>
                <a:lnTo>
                  <a:pt x="26" y="126"/>
                </a:lnTo>
                <a:lnTo>
                  <a:pt x="24" y="124"/>
                </a:lnTo>
                <a:lnTo>
                  <a:pt x="24" y="124"/>
                </a:lnTo>
                <a:lnTo>
                  <a:pt x="20" y="120"/>
                </a:lnTo>
                <a:lnTo>
                  <a:pt x="20" y="120"/>
                </a:lnTo>
                <a:lnTo>
                  <a:pt x="20" y="116"/>
                </a:lnTo>
                <a:lnTo>
                  <a:pt x="20" y="116"/>
                </a:lnTo>
                <a:lnTo>
                  <a:pt x="18" y="110"/>
                </a:lnTo>
                <a:lnTo>
                  <a:pt x="18" y="110"/>
                </a:lnTo>
                <a:lnTo>
                  <a:pt x="16" y="106"/>
                </a:lnTo>
                <a:lnTo>
                  <a:pt x="16" y="106"/>
                </a:lnTo>
                <a:lnTo>
                  <a:pt x="16" y="100"/>
                </a:lnTo>
                <a:lnTo>
                  <a:pt x="16" y="100"/>
                </a:lnTo>
                <a:lnTo>
                  <a:pt x="14" y="98"/>
                </a:lnTo>
                <a:lnTo>
                  <a:pt x="12" y="98"/>
                </a:lnTo>
                <a:lnTo>
                  <a:pt x="12" y="98"/>
                </a:lnTo>
                <a:lnTo>
                  <a:pt x="10" y="100"/>
                </a:lnTo>
                <a:lnTo>
                  <a:pt x="10" y="100"/>
                </a:lnTo>
                <a:lnTo>
                  <a:pt x="12" y="108"/>
                </a:lnTo>
                <a:lnTo>
                  <a:pt x="12" y="108"/>
                </a:lnTo>
                <a:lnTo>
                  <a:pt x="12" y="112"/>
                </a:lnTo>
                <a:lnTo>
                  <a:pt x="12" y="112"/>
                </a:lnTo>
                <a:lnTo>
                  <a:pt x="12" y="114"/>
                </a:lnTo>
                <a:lnTo>
                  <a:pt x="12" y="114"/>
                </a:lnTo>
                <a:lnTo>
                  <a:pt x="14" y="116"/>
                </a:lnTo>
                <a:lnTo>
                  <a:pt x="14" y="116"/>
                </a:lnTo>
                <a:lnTo>
                  <a:pt x="14" y="120"/>
                </a:lnTo>
                <a:lnTo>
                  <a:pt x="14" y="120"/>
                </a:lnTo>
                <a:lnTo>
                  <a:pt x="14" y="122"/>
                </a:lnTo>
                <a:lnTo>
                  <a:pt x="14" y="122"/>
                </a:lnTo>
                <a:lnTo>
                  <a:pt x="14" y="122"/>
                </a:lnTo>
                <a:lnTo>
                  <a:pt x="14" y="122"/>
                </a:lnTo>
                <a:lnTo>
                  <a:pt x="12" y="118"/>
                </a:lnTo>
                <a:lnTo>
                  <a:pt x="12" y="118"/>
                </a:lnTo>
                <a:lnTo>
                  <a:pt x="10" y="114"/>
                </a:lnTo>
                <a:lnTo>
                  <a:pt x="10" y="114"/>
                </a:lnTo>
                <a:lnTo>
                  <a:pt x="8" y="110"/>
                </a:lnTo>
                <a:lnTo>
                  <a:pt x="8" y="110"/>
                </a:lnTo>
                <a:lnTo>
                  <a:pt x="6" y="106"/>
                </a:lnTo>
                <a:lnTo>
                  <a:pt x="6" y="106"/>
                </a:lnTo>
                <a:lnTo>
                  <a:pt x="4" y="104"/>
                </a:lnTo>
                <a:lnTo>
                  <a:pt x="2" y="104"/>
                </a:lnTo>
                <a:lnTo>
                  <a:pt x="2" y="104"/>
                </a:lnTo>
                <a:lnTo>
                  <a:pt x="0" y="106"/>
                </a:lnTo>
                <a:lnTo>
                  <a:pt x="2" y="108"/>
                </a:lnTo>
                <a:lnTo>
                  <a:pt x="2" y="108"/>
                </a:lnTo>
                <a:lnTo>
                  <a:pt x="4" y="112"/>
                </a:lnTo>
                <a:lnTo>
                  <a:pt x="4" y="112"/>
                </a:lnTo>
                <a:lnTo>
                  <a:pt x="4" y="112"/>
                </a:lnTo>
                <a:lnTo>
                  <a:pt x="4" y="112"/>
                </a:lnTo>
                <a:lnTo>
                  <a:pt x="2" y="114"/>
                </a:lnTo>
                <a:lnTo>
                  <a:pt x="4" y="120"/>
                </a:lnTo>
                <a:lnTo>
                  <a:pt x="4" y="120"/>
                </a:lnTo>
                <a:lnTo>
                  <a:pt x="4" y="128"/>
                </a:lnTo>
                <a:lnTo>
                  <a:pt x="4" y="128"/>
                </a:lnTo>
                <a:lnTo>
                  <a:pt x="6" y="130"/>
                </a:lnTo>
                <a:lnTo>
                  <a:pt x="10" y="134"/>
                </a:lnTo>
                <a:lnTo>
                  <a:pt x="10" y="134"/>
                </a:lnTo>
                <a:lnTo>
                  <a:pt x="14" y="142"/>
                </a:lnTo>
                <a:lnTo>
                  <a:pt x="14" y="142"/>
                </a:lnTo>
                <a:lnTo>
                  <a:pt x="18" y="146"/>
                </a:lnTo>
                <a:lnTo>
                  <a:pt x="18" y="146"/>
                </a:lnTo>
                <a:lnTo>
                  <a:pt x="22" y="152"/>
                </a:lnTo>
                <a:lnTo>
                  <a:pt x="22" y="152"/>
                </a:lnTo>
                <a:lnTo>
                  <a:pt x="26" y="156"/>
                </a:lnTo>
                <a:lnTo>
                  <a:pt x="26" y="156"/>
                </a:lnTo>
                <a:lnTo>
                  <a:pt x="28" y="158"/>
                </a:lnTo>
                <a:lnTo>
                  <a:pt x="28" y="158"/>
                </a:lnTo>
                <a:lnTo>
                  <a:pt x="26" y="166"/>
                </a:lnTo>
                <a:lnTo>
                  <a:pt x="26" y="166"/>
                </a:lnTo>
                <a:lnTo>
                  <a:pt x="22" y="178"/>
                </a:lnTo>
                <a:lnTo>
                  <a:pt x="22" y="178"/>
                </a:lnTo>
                <a:lnTo>
                  <a:pt x="30" y="182"/>
                </a:lnTo>
                <a:lnTo>
                  <a:pt x="30" y="182"/>
                </a:lnTo>
                <a:lnTo>
                  <a:pt x="44" y="188"/>
                </a:lnTo>
                <a:lnTo>
                  <a:pt x="44" y="188"/>
                </a:lnTo>
                <a:lnTo>
                  <a:pt x="56" y="192"/>
                </a:lnTo>
                <a:lnTo>
                  <a:pt x="56" y="192"/>
                </a:lnTo>
                <a:lnTo>
                  <a:pt x="76" y="200"/>
                </a:lnTo>
                <a:lnTo>
                  <a:pt x="76" y="200"/>
                </a:lnTo>
                <a:lnTo>
                  <a:pt x="76" y="222"/>
                </a:lnTo>
                <a:lnTo>
                  <a:pt x="76" y="222"/>
                </a:lnTo>
                <a:lnTo>
                  <a:pt x="74" y="234"/>
                </a:lnTo>
                <a:lnTo>
                  <a:pt x="74" y="234"/>
                </a:lnTo>
                <a:lnTo>
                  <a:pt x="74" y="240"/>
                </a:lnTo>
                <a:lnTo>
                  <a:pt x="74" y="240"/>
                </a:lnTo>
                <a:lnTo>
                  <a:pt x="72" y="248"/>
                </a:lnTo>
                <a:lnTo>
                  <a:pt x="74" y="246"/>
                </a:lnTo>
                <a:lnTo>
                  <a:pt x="74" y="246"/>
                </a:lnTo>
                <a:lnTo>
                  <a:pt x="74" y="252"/>
                </a:lnTo>
                <a:lnTo>
                  <a:pt x="74" y="252"/>
                </a:lnTo>
                <a:lnTo>
                  <a:pt x="72" y="268"/>
                </a:lnTo>
                <a:lnTo>
                  <a:pt x="72" y="268"/>
                </a:lnTo>
                <a:lnTo>
                  <a:pt x="70" y="298"/>
                </a:lnTo>
                <a:lnTo>
                  <a:pt x="70" y="298"/>
                </a:lnTo>
                <a:lnTo>
                  <a:pt x="68" y="310"/>
                </a:lnTo>
                <a:lnTo>
                  <a:pt x="68" y="310"/>
                </a:lnTo>
                <a:lnTo>
                  <a:pt x="68" y="310"/>
                </a:lnTo>
                <a:lnTo>
                  <a:pt x="68" y="310"/>
                </a:lnTo>
                <a:lnTo>
                  <a:pt x="72" y="310"/>
                </a:lnTo>
                <a:lnTo>
                  <a:pt x="72" y="310"/>
                </a:lnTo>
                <a:lnTo>
                  <a:pt x="72" y="338"/>
                </a:lnTo>
                <a:lnTo>
                  <a:pt x="72" y="338"/>
                </a:lnTo>
                <a:lnTo>
                  <a:pt x="74" y="350"/>
                </a:lnTo>
                <a:lnTo>
                  <a:pt x="76" y="360"/>
                </a:lnTo>
                <a:lnTo>
                  <a:pt x="76" y="360"/>
                </a:lnTo>
                <a:lnTo>
                  <a:pt x="76" y="364"/>
                </a:lnTo>
                <a:lnTo>
                  <a:pt x="76" y="364"/>
                </a:lnTo>
                <a:lnTo>
                  <a:pt x="78" y="374"/>
                </a:lnTo>
                <a:lnTo>
                  <a:pt x="78" y="374"/>
                </a:lnTo>
                <a:lnTo>
                  <a:pt x="80" y="394"/>
                </a:lnTo>
                <a:lnTo>
                  <a:pt x="80" y="394"/>
                </a:lnTo>
                <a:lnTo>
                  <a:pt x="84" y="448"/>
                </a:lnTo>
                <a:lnTo>
                  <a:pt x="84" y="448"/>
                </a:lnTo>
                <a:lnTo>
                  <a:pt x="88" y="476"/>
                </a:lnTo>
                <a:lnTo>
                  <a:pt x="88" y="476"/>
                </a:lnTo>
                <a:lnTo>
                  <a:pt x="90" y="496"/>
                </a:lnTo>
                <a:lnTo>
                  <a:pt x="90" y="496"/>
                </a:lnTo>
                <a:lnTo>
                  <a:pt x="90" y="498"/>
                </a:lnTo>
                <a:lnTo>
                  <a:pt x="88" y="504"/>
                </a:lnTo>
                <a:lnTo>
                  <a:pt x="88" y="504"/>
                </a:lnTo>
                <a:lnTo>
                  <a:pt x="82" y="522"/>
                </a:lnTo>
                <a:lnTo>
                  <a:pt x="82" y="522"/>
                </a:lnTo>
                <a:lnTo>
                  <a:pt x="82" y="526"/>
                </a:lnTo>
                <a:lnTo>
                  <a:pt x="82" y="532"/>
                </a:lnTo>
                <a:lnTo>
                  <a:pt x="82" y="532"/>
                </a:lnTo>
                <a:lnTo>
                  <a:pt x="82" y="538"/>
                </a:lnTo>
                <a:lnTo>
                  <a:pt x="84" y="542"/>
                </a:lnTo>
                <a:lnTo>
                  <a:pt x="84" y="542"/>
                </a:lnTo>
                <a:lnTo>
                  <a:pt x="88" y="546"/>
                </a:lnTo>
                <a:lnTo>
                  <a:pt x="88" y="546"/>
                </a:lnTo>
                <a:lnTo>
                  <a:pt x="86" y="548"/>
                </a:lnTo>
                <a:lnTo>
                  <a:pt x="86" y="548"/>
                </a:lnTo>
                <a:lnTo>
                  <a:pt x="80" y="548"/>
                </a:lnTo>
                <a:lnTo>
                  <a:pt x="80" y="548"/>
                </a:lnTo>
                <a:lnTo>
                  <a:pt x="78" y="548"/>
                </a:lnTo>
                <a:lnTo>
                  <a:pt x="76" y="550"/>
                </a:lnTo>
                <a:lnTo>
                  <a:pt x="76" y="550"/>
                </a:lnTo>
                <a:lnTo>
                  <a:pt x="76" y="554"/>
                </a:lnTo>
                <a:lnTo>
                  <a:pt x="76" y="554"/>
                </a:lnTo>
                <a:lnTo>
                  <a:pt x="74" y="556"/>
                </a:lnTo>
                <a:lnTo>
                  <a:pt x="74" y="556"/>
                </a:lnTo>
                <a:lnTo>
                  <a:pt x="72" y="558"/>
                </a:lnTo>
                <a:lnTo>
                  <a:pt x="72" y="558"/>
                </a:lnTo>
                <a:lnTo>
                  <a:pt x="72" y="558"/>
                </a:lnTo>
                <a:lnTo>
                  <a:pt x="72" y="558"/>
                </a:lnTo>
                <a:lnTo>
                  <a:pt x="70" y="560"/>
                </a:lnTo>
                <a:lnTo>
                  <a:pt x="72" y="560"/>
                </a:lnTo>
                <a:lnTo>
                  <a:pt x="72" y="560"/>
                </a:lnTo>
                <a:lnTo>
                  <a:pt x="72" y="560"/>
                </a:lnTo>
                <a:lnTo>
                  <a:pt x="72" y="560"/>
                </a:lnTo>
                <a:lnTo>
                  <a:pt x="72" y="560"/>
                </a:lnTo>
                <a:lnTo>
                  <a:pt x="70" y="562"/>
                </a:lnTo>
                <a:lnTo>
                  <a:pt x="70" y="562"/>
                </a:lnTo>
                <a:lnTo>
                  <a:pt x="70" y="562"/>
                </a:lnTo>
                <a:lnTo>
                  <a:pt x="70" y="562"/>
                </a:lnTo>
                <a:lnTo>
                  <a:pt x="68" y="562"/>
                </a:lnTo>
                <a:lnTo>
                  <a:pt x="68" y="562"/>
                </a:lnTo>
                <a:lnTo>
                  <a:pt x="66" y="564"/>
                </a:lnTo>
                <a:lnTo>
                  <a:pt x="64" y="568"/>
                </a:lnTo>
                <a:lnTo>
                  <a:pt x="64" y="568"/>
                </a:lnTo>
                <a:lnTo>
                  <a:pt x="62" y="568"/>
                </a:lnTo>
                <a:lnTo>
                  <a:pt x="62" y="568"/>
                </a:lnTo>
                <a:lnTo>
                  <a:pt x="60" y="570"/>
                </a:lnTo>
                <a:lnTo>
                  <a:pt x="60" y="570"/>
                </a:lnTo>
                <a:lnTo>
                  <a:pt x="56" y="570"/>
                </a:lnTo>
                <a:lnTo>
                  <a:pt x="56" y="570"/>
                </a:lnTo>
                <a:lnTo>
                  <a:pt x="50" y="570"/>
                </a:lnTo>
                <a:lnTo>
                  <a:pt x="50" y="570"/>
                </a:lnTo>
                <a:lnTo>
                  <a:pt x="48" y="570"/>
                </a:lnTo>
                <a:lnTo>
                  <a:pt x="48" y="570"/>
                </a:lnTo>
                <a:lnTo>
                  <a:pt x="40" y="570"/>
                </a:lnTo>
                <a:lnTo>
                  <a:pt x="40" y="570"/>
                </a:lnTo>
                <a:lnTo>
                  <a:pt x="36" y="572"/>
                </a:lnTo>
                <a:lnTo>
                  <a:pt x="36" y="572"/>
                </a:lnTo>
                <a:lnTo>
                  <a:pt x="34" y="574"/>
                </a:lnTo>
                <a:lnTo>
                  <a:pt x="34" y="576"/>
                </a:lnTo>
                <a:lnTo>
                  <a:pt x="34" y="576"/>
                </a:lnTo>
                <a:lnTo>
                  <a:pt x="34" y="576"/>
                </a:lnTo>
                <a:lnTo>
                  <a:pt x="32" y="576"/>
                </a:lnTo>
                <a:lnTo>
                  <a:pt x="32" y="576"/>
                </a:lnTo>
                <a:lnTo>
                  <a:pt x="32" y="578"/>
                </a:lnTo>
                <a:lnTo>
                  <a:pt x="34" y="580"/>
                </a:lnTo>
                <a:lnTo>
                  <a:pt x="34" y="580"/>
                </a:lnTo>
                <a:lnTo>
                  <a:pt x="50" y="586"/>
                </a:lnTo>
                <a:lnTo>
                  <a:pt x="50" y="586"/>
                </a:lnTo>
                <a:lnTo>
                  <a:pt x="56" y="588"/>
                </a:lnTo>
                <a:lnTo>
                  <a:pt x="66" y="588"/>
                </a:lnTo>
                <a:lnTo>
                  <a:pt x="66" y="588"/>
                </a:lnTo>
                <a:lnTo>
                  <a:pt x="84" y="586"/>
                </a:lnTo>
                <a:lnTo>
                  <a:pt x="84" y="586"/>
                </a:lnTo>
                <a:lnTo>
                  <a:pt x="86" y="586"/>
                </a:lnTo>
                <a:lnTo>
                  <a:pt x="86" y="586"/>
                </a:lnTo>
                <a:lnTo>
                  <a:pt x="92" y="584"/>
                </a:lnTo>
                <a:lnTo>
                  <a:pt x="96" y="586"/>
                </a:lnTo>
                <a:lnTo>
                  <a:pt x="96" y="586"/>
                </a:lnTo>
                <a:lnTo>
                  <a:pt x="98" y="588"/>
                </a:lnTo>
                <a:lnTo>
                  <a:pt x="102" y="588"/>
                </a:lnTo>
                <a:lnTo>
                  <a:pt x="102" y="588"/>
                </a:lnTo>
                <a:lnTo>
                  <a:pt x="112" y="588"/>
                </a:lnTo>
                <a:lnTo>
                  <a:pt x="112" y="588"/>
                </a:lnTo>
                <a:lnTo>
                  <a:pt x="112" y="588"/>
                </a:lnTo>
                <a:lnTo>
                  <a:pt x="112" y="588"/>
                </a:lnTo>
                <a:lnTo>
                  <a:pt x="112" y="588"/>
                </a:lnTo>
                <a:lnTo>
                  <a:pt x="112" y="588"/>
                </a:lnTo>
                <a:lnTo>
                  <a:pt x="110" y="592"/>
                </a:lnTo>
                <a:lnTo>
                  <a:pt x="110" y="592"/>
                </a:lnTo>
                <a:lnTo>
                  <a:pt x="110" y="596"/>
                </a:lnTo>
                <a:lnTo>
                  <a:pt x="112" y="598"/>
                </a:lnTo>
                <a:lnTo>
                  <a:pt x="122" y="600"/>
                </a:lnTo>
                <a:lnTo>
                  <a:pt x="122" y="600"/>
                </a:lnTo>
                <a:lnTo>
                  <a:pt x="138" y="602"/>
                </a:lnTo>
                <a:lnTo>
                  <a:pt x="152" y="602"/>
                </a:lnTo>
                <a:lnTo>
                  <a:pt x="152" y="602"/>
                </a:lnTo>
                <a:lnTo>
                  <a:pt x="166" y="600"/>
                </a:lnTo>
                <a:lnTo>
                  <a:pt x="166" y="600"/>
                </a:lnTo>
                <a:lnTo>
                  <a:pt x="168" y="600"/>
                </a:lnTo>
                <a:lnTo>
                  <a:pt x="176" y="600"/>
                </a:lnTo>
                <a:lnTo>
                  <a:pt x="176" y="600"/>
                </a:lnTo>
                <a:lnTo>
                  <a:pt x="188" y="598"/>
                </a:lnTo>
                <a:lnTo>
                  <a:pt x="198" y="594"/>
                </a:lnTo>
                <a:lnTo>
                  <a:pt x="198" y="594"/>
                </a:lnTo>
                <a:lnTo>
                  <a:pt x="198" y="588"/>
                </a:lnTo>
                <a:lnTo>
                  <a:pt x="196" y="588"/>
                </a:lnTo>
                <a:lnTo>
                  <a:pt x="196" y="588"/>
                </a:lnTo>
                <a:lnTo>
                  <a:pt x="198" y="584"/>
                </a:lnTo>
                <a:lnTo>
                  <a:pt x="198" y="584"/>
                </a:lnTo>
                <a:lnTo>
                  <a:pt x="198" y="580"/>
                </a:lnTo>
                <a:lnTo>
                  <a:pt x="198" y="580"/>
                </a:lnTo>
                <a:close/>
                <a:moveTo>
                  <a:pt x="38" y="28"/>
                </a:moveTo>
                <a:lnTo>
                  <a:pt x="38" y="28"/>
                </a:lnTo>
                <a:lnTo>
                  <a:pt x="38" y="30"/>
                </a:lnTo>
                <a:lnTo>
                  <a:pt x="38" y="30"/>
                </a:lnTo>
                <a:lnTo>
                  <a:pt x="38" y="28"/>
                </a:lnTo>
                <a:close/>
                <a:moveTo>
                  <a:pt x="36" y="34"/>
                </a:moveTo>
                <a:lnTo>
                  <a:pt x="36" y="34"/>
                </a:lnTo>
                <a:lnTo>
                  <a:pt x="38" y="34"/>
                </a:lnTo>
                <a:lnTo>
                  <a:pt x="38" y="34"/>
                </a:lnTo>
                <a:lnTo>
                  <a:pt x="38" y="34"/>
                </a:lnTo>
                <a:lnTo>
                  <a:pt x="38" y="34"/>
                </a:lnTo>
                <a:lnTo>
                  <a:pt x="38" y="34"/>
                </a:lnTo>
                <a:lnTo>
                  <a:pt x="38" y="34"/>
                </a:lnTo>
                <a:lnTo>
                  <a:pt x="38" y="34"/>
                </a:lnTo>
                <a:lnTo>
                  <a:pt x="36" y="34"/>
                </a:lnTo>
                <a:lnTo>
                  <a:pt x="36" y="34"/>
                </a:lnTo>
                <a:close/>
                <a:moveTo>
                  <a:pt x="36" y="36"/>
                </a:moveTo>
                <a:lnTo>
                  <a:pt x="36" y="36"/>
                </a:lnTo>
                <a:lnTo>
                  <a:pt x="38" y="34"/>
                </a:lnTo>
                <a:lnTo>
                  <a:pt x="38" y="34"/>
                </a:lnTo>
                <a:lnTo>
                  <a:pt x="36" y="36"/>
                </a:lnTo>
                <a:lnTo>
                  <a:pt x="36" y="36"/>
                </a:lnTo>
                <a:lnTo>
                  <a:pt x="36" y="36"/>
                </a:lnTo>
                <a:lnTo>
                  <a:pt x="36" y="36"/>
                </a:lnTo>
                <a:lnTo>
                  <a:pt x="36" y="38"/>
                </a:lnTo>
                <a:lnTo>
                  <a:pt x="36" y="38"/>
                </a:lnTo>
                <a:lnTo>
                  <a:pt x="36" y="36"/>
                </a:lnTo>
                <a:lnTo>
                  <a:pt x="36" y="36"/>
                </a:lnTo>
                <a:close/>
                <a:moveTo>
                  <a:pt x="34" y="38"/>
                </a:moveTo>
                <a:lnTo>
                  <a:pt x="34" y="38"/>
                </a:lnTo>
                <a:lnTo>
                  <a:pt x="36" y="38"/>
                </a:lnTo>
                <a:lnTo>
                  <a:pt x="36" y="38"/>
                </a:lnTo>
                <a:lnTo>
                  <a:pt x="36" y="38"/>
                </a:lnTo>
                <a:lnTo>
                  <a:pt x="36" y="38"/>
                </a:lnTo>
                <a:lnTo>
                  <a:pt x="36" y="38"/>
                </a:lnTo>
                <a:lnTo>
                  <a:pt x="34" y="38"/>
                </a:lnTo>
                <a:lnTo>
                  <a:pt x="34" y="38"/>
                </a:lnTo>
                <a:close/>
                <a:moveTo>
                  <a:pt x="34" y="40"/>
                </a:moveTo>
                <a:lnTo>
                  <a:pt x="34" y="40"/>
                </a:lnTo>
                <a:lnTo>
                  <a:pt x="34" y="38"/>
                </a:lnTo>
                <a:lnTo>
                  <a:pt x="34" y="38"/>
                </a:lnTo>
                <a:lnTo>
                  <a:pt x="34" y="38"/>
                </a:lnTo>
                <a:lnTo>
                  <a:pt x="34" y="38"/>
                </a:lnTo>
                <a:lnTo>
                  <a:pt x="36" y="40"/>
                </a:lnTo>
                <a:lnTo>
                  <a:pt x="36" y="40"/>
                </a:lnTo>
                <a:lnTo>
                  <a:pt x="36" y="40"/>
                </a:lnTo>
                <a:lnTo>
                  <a:pt x="36" y="40"/>
                </a:lnTo>
                <a:lnTo>
                  <a:pt x="34" y="40"/>
                </a:lnTo>
                <a:lnTo>
                  <a:pt x="34" y="40"/>
                </a:lnTo>
                <a:close/>
                <a:moveTo>
                  <a:pt x="34" y="50"/>
                </a:moveTo>
                <a:lnTo>
                  <a:pt x="34" y="50"/>
                </a:lnTo>
                <a:lnTo>
                  <a:pt x="32" y="50"/>
                </a:lnTo>
                <a:lnTo>
                  <a:pt x="32" y="50"/>
                </a:lnTo>
                <a:lnTo>
                  <a:pt x="32" y="48"/>
                </a:lnTo>
                <a:lnTo>
                  <a:pt x="32" y="48"/>
                </a:lnTo>
                <a:lnTo>
                  <a:pt x="32" y="48"/>
                </a:lnTo>
                <a:lnTo>
                  <a:pt x="32" y="48"/>
                </a:lnTo>
                <a:lnTo>
                  <a:pt x="34" y="50"/>
                </a:lnTo>
                <a:lnTo>
                  <a:pt x="34" y="50"/>
                </a:lnTo>
                <a:lnTo>
                  <a:pt x="34" y="50"/>
                </a:lnTo>
                <a:lnTo>
                  <a:pt x="34" y="50"/>
                </a:lnTo>
                <a:close/>
                <a:moveTo>
                  <a:pt x="36" y="46"/>
                </a:moveTo>
                <a:lnTo>
                  <a:pt x="36" y="46"/>
                </a:lnTo>
                <a:lnTo>
                  <a:pt x="34" y="48"/>
                </a:lnTo>
                <a:lnTo>
                  <a:pt x="34" y="48"/>
                </a:lnTo>
                <a:lnTo>
                  <a:pt x="34" y="48"/>
                </a:lnTo>
                <a:lnTo>
                  <a:pt x="34" y="48"/>
                </a:lnTo>
                <a:lnTo>
                  <a:pt x="34" y="48"/>
                </a:lnTo>
                <a:lnTo>
                  <a:pt x="32" y="46"/>
                </a:lnTo>
                <a:lnTo>
                  <a:pt x="32" y="46"/>
                </a:lnTo>
                <a:lnTo>
                  <a:pt x="34" y="44"/>
                </a:lnTo>
                <a:lnTo>
                  <a:pt x="34" y="44"/>
                </a:lnTo>
                <a:lnTo>
                  <a:pt x="36" y="42"/>
                </a:lnTo>
                <a:lnTo>
                  <a:pt x="36" y="42"/>
                </a:lnTo>
                <a:lnTo>
                  <a:pt x="36" y="42"/>
                </a:lnTo>
                <a:lnTo>
                  <a:pt x="36" y="42"/>
                </a:lnTo>
                <a:lnTo>
                  <a:pt x="36" y="46"/>
                </a:lnTo>
                <a:lnTo>
                  <a:pt x="36" y="46"/>
                </a:lnTo>
                <a:close/>
                <a:moveTo>
                  <a:pt x="38" y="40"/>
                </a:moveTo>
                <a:lnTo>
                  <a:pt x="38" y="40"/>
                </a:lnTo>
                <a:lnTo>
                  <a:pt x="36" y="40"/>
                </a:lnTo>
                <a:lnTo>
                  <a:pt x="36" y="40"/>
                </a:lnTo>
                <a:lnTo>
                  <a:pt x="36" y="40"/>
                </a:lnTo>
                <a:lnTo>
                  <a:pt x="36" y="40"/>
                </a:lnTo>
                <a:lnTo>
                  <a:pt x="36" y="40"/>
                </a:lnTo>
                <a:lnTo>
                  <a:pt x="38" y="38"/>
                </a:lnTo>
                <a:lnTo>
                  <a:pt x="38" y="38"/>
                </a:lnTo>
                <a:lnTo>
                  <a:pt x="38" y="38"/>
                </a:lnTo>
                <a:lnTo>
                  <a:pt x="38" y="38"/>
                </a:lnTo>
                <a:lnTo>
                  <a:pt x="38" y="40"/>
                </a:lnTo>
                <a:lnTo>
                  <a:pt x="38" y="40"/>
                </a:lnTo>
                <a:close/>
                <a:moveTo>
                  <a:pt x="40" y="36"/>
                </a:moveTo>
                <a:lnTo>
                  <a:pt x="40" y="36"/>
                </a:lnTo>
                <a:lnTo>
                  <a:pt x="38" y="38"/>
                </a:lnTo>
                <a:lnTo>
                  <a:pt x="38" y="38"/>
                </a:lnTo>
                <a:lnTo>
                  <a:pt x="36" y="38"/>
                </a:lnTo>
                <a:lnTo>
                  <a:pt x="36" y="38"/>
                </a:lnTo>
                <a:lnTo>
                  <a:pt x="36" y="36"/>
                </a:lnTo>
                <a:lnTo>
                  <a:pt x="36" y="36"/>
                </a:lnTo>
                <a:lnTo>
                  <a:pt x="38" y="34"/>
                </a:lnTo>
                <a:lnTo>
                  <a:pt x="38" y="34"/>
                </a:lnTo>
                <a:lnTo>
                  <a:pt x="40" y="34"/>
                </a:lnTo>
                <a:lnTo>
                  <a:pt x="40" y="34"/>
                </a:lnTo>
                <a:lnTo>
                  <a:pt x="40" y="36"/>
                </a:lnTo>
                <a:lnTo>
                  <a:pt x="40" y="36"/>
                </a:lnTo>
                <a:close/>
                <a:moveTo>
                  <a:pt x="40" y="34"/>
                </a:moveTo>
                <a:lnTo>
                  <a:pt x="40" y="32"/>
                </a:lnTo>
                <a:lnTo>
                  <a:pt x="40" y="32"/>
                </a:lnTo>
                <a:lnTo>
                  <a:pt x="40" y="34"/>
                </a:lnTo>
                <a:lnTo>
                  <a:pt x="40" y="34"/>
                </a:lnTo>
                <a:close/>
                <a:moveTo>
                  <a:pt x="40" y="26"/>
                </a:moveTo>
                <a:lnTo>
                  <a:pt x="40" y="26"/>
                </a:lnTo>
                <a:lnTo>
                  <a:pt x="40" y="26"/>
                </a:lnTo>
                <a:lnTo>
                  <a:pt x="40" y="26"/>
                </a:lnTo>
                <a:lnTo>
                  <a:pt x="38" y="28"/>
                </a:lnTo>
                <a:lnTo>
                  <a:pt x="38" y="28"/>
                </a:lnTo>
                <a:lnTo>
                  <a:pt x="38" y="26"/>
                </a:lnTo>
                <a:lnTo>
                  <a:pt x="38" y="26"/>
                </a:lnTo>
                <a:lnTo>
                  <a:pt x="40" y="24"/>
                </a:lnTo>
                <a:lnTo>
                  <a:pt x="40" y="24"/>
                </a:lnTo>
                <a:lnTo>
                  <a:pt x="40" y="26"/>
                </a:lnTo>
                <a:lnTo>
                  <a:pt x="40" y="26"/>
                </a:lnTo>
                <a:close/>
                <a:moveTo>
                  <a:pt x="40" y="24"/>
                </a:moveTo>
                <a:lnTo>
                  <a:pt x="40" y="24"/>
                </a:lnTo>
                <a:lnTo>
                  <a:pt x="40" y="24"/>
                </a:lnTo>
                <a:lnTo>
                  <a:pt x="40" y="24"/>
                </a:lnTo>
                <a:lnTo>
                  <a:pt x="40" y="22"/>
                </a:lnTo>
                <a:lnTo>
                  <a:pt x="40" y="22"/>
                </a:lnTo>
                <a:lnTo>
                  <a:pt x="42" y="22"/>
                </a:lnTo>
                <a:lnTo>
                  <a:pt x="42" y="22"/>
                </a:lnTo>
                <a:lnTo>
                  <a:pt x="42" y="22"/>
                </a:lnTo>
                <a:lnTo>
                  <a:pt x="42" y="22"/>
                </a:lnTo>
                <a:lnTo>
                  <a:pt x="40" y="24"/>
                </a:lnTo>
                <a:lnTo>
                  <a:pt x="40" y="24"/>
                </a:lnTo>
                <a:close/>
                <a:moveTo>
                  <a:pt x="44" y="16"/>
                </a:moveTo>
                <a:lnTo>
                  <a:pt x="44" y="16"/>
                </a:lnTo>
                <a:lnTo>
                  <a:pt x="44" y="14"/>
                </a:lnTo>
                <a:lnTo>
                  <a:pt x="44" y="14"/>
                </a:lnTo>
                <a:lnTo>
                  <a:pt x="46" y="14"/>
                </a:lnTo>
                <a:lnTo>
                  <a:pt x="46" y="14"/>
                </a:lnTo>
                <a:lnTo>
                  <a:pt x="46" y="14"/>
                </a:lnTo>
                <a:lnTo>
                  <a:pt x="46" y="14"/>
                </a:lnTo>
                <a:lnTo>
                  <a:pt x="46" y="16"/>
                </a:lnTo>
                <a:lnTo>
                  <a:pt x="46" y="16"/>
                </a:lnTo>
                <a:lnTo>
                  <a:pt x="46" y="16"/>
                </a:lnTo>
                <a:lnTo>
                  <a:pt x="46" y="16"/>
                </a:lnTo>
                <a:lnTo>
                  <a:pt x="44" y="16"/>
                </a:lnTo>
                <a:lnTo>
                  <a:pt x="44" y="16"/>
                </a:lnTo>
                <a:close/>
                <a:moveTo>
                  <a:pt x="44" y="20"/>
                </a:moveTo>
                <a:lnTo>
                  <a:pt x="44" y="20"/>
                </a:lnTo>
                <a:lnTo>
                  <a:pt x="42" y="20"/>
                </a:lnTo>
                <a:lnTo>
                  <a:pt x="42" y="20"/>
                </a:lnTo>
                <a:lnTo>
                  <a:pt x="44" y="20"/>
                </a:lnTo>
                <a:lnTo>
                  <a:pt x="44" y="20"/>
                </a:lnTo>
                <a:lnTo>
                  <a:pt x="44" y="20"/>
                </a:lnTo>
                <a:lnTo>
                  <a:pt x="44" y="20"/>
                </a:lnTo>
                <a:close/>
                <a:moveTo>
                  <a:pt x="46" y="18"/>
                </a:moveTo>
                <a:lnTo>
                  <a:pt x="46" y="18"/>
                </a:lnTo>
                <a:lnTo>
                  <a:pt x="44" y="18"/>
                </a:lnTo>
                <a:lnTo>
                  <a:pt x="44" y="18"/>
                </a:lnTo>
                <a:lnTo>
                  <a:pt x="46" y="16"/>
                </a:lnTo>
                <a:lnTo>
                  <a:pt x="46" y="16"/>
                </a:lnTo>
                <a:lnTo>
                  <a:pt x="48" y="16"/>
                </a:lnTo>
                <a:lnTo>
                  <a:pt x="48" y="16"/>
                </a:lnTo>
                <a:lnTo>
                  <a:pt x="46" y="18"/>
                </a:lnTo>
                <a:lnTo>
                  <a:pt x="46" y="18"/>
                </a:lnTo>
                <a:close/>
                <a:moveTo>
                  <a:pt x="60" y="154"/>
                </a:moveTo>
                <a:lnTo>
                  <a:pt x="58" y="154"/>
                </a:lnTo>
                <a:lnTo>
                  <a:pt x="58" y="152"/>
                </a:lnTo>
                <a:lnTo>
                  <a:pt x="60" y="152"/>
                </a:lnTo>
                <a:lnTo>
                  <a:pt x="60" y="154"/>
                </a:lnTo>
                <a:close/>
                <a:moveTo>
                  <a:pt x="78" y="162"/>
                </a:moveTo>
                <a:lnTo>
                  <a:pt x="78" y="162"/>
                </a:lnTo>
                <a:lnTo>
                  <a:pt x="76" y="162"/>
                </a:lnTo>
                <a:lnTo>
                  <a:pt x="76" y="162"/>
                </a:lnTo>
                <a:lnTo>
                  <a:pt x="74" y="160"/>
                </a:lnTo>
                <a:lnTo>
                  <a:pt x="74" y="160"/>
                </a:lnTo>
                <a:lnTo>
                  <a:pt x="72" y="160"/>
                </a:lnTo>
                <a:lnTo>
                  <a:pt x="72" y="160"/>
                </a:lnTo>
                <a:lnTo>
                  <a:pt x="78" y="160"/>
                </a:lnTo>
                <a:lnTo>
                  <a:pt x="78" y="160"/>
                </a:lnTo>
                <a:lnTo>
                  <a:pt x="78" y="160"/>
                </a:lnTo>
                <a:lnTo>
                  <a:pt x="78" y="162"/>
                </a:lnTo>
                <a:close/>
                <a:moveTo>
                  <a:pt x="148" y="562"/>
                </a:moveTo>
                <a:lnTo>
                  <a:pt x="148" y="562"/>
                </a:lnTo>
                <a:lnTo>
                  <a:pt x="146" y="568"/>
                </a:lnTo>
                <a:lnTo>
                  <a:pt x="146" y="568"/>
                </a:lnTo>
                <a:lnTo>
                  <a:pt x="144" y="570"/>
                </a:lnTo>
                <a:lnTo>
                  <a:pt x="144" y="570"/>
                </a:lnTo>
                <a:lnTo>
                  <a:pt x="142" y="574"/>
                </a:lnTo>
                <a:lnTo>
                  <a:pt x="142" y="574"/>
                </a:lnTo>
                <a:lnTo>
                  <a:pt x="138" y="576"/>
                </a:lnTo>
                <a:lnTo>
                  <a:pt x="138" y="576"/>
                </a:lnTo>
                <a:lnTo>
                  <a:pt x="134" y="580"/>
                </a:lnTo>
                <a:lnTo>
                  <a:pt x="134" y="580"/>
                </a:lnTo>
                <a:lnTo>
                  <a:pt x="128" y="582"/>
                </a:lnTo>
                <a:lnTo>
                  <a:pt x="128" y="582"/>
                </a:lnTo>
                <a:lnTo>
                  <a:pt x="124" y="584"/>
                </a:lnTo>
                <a:lnTo>
                  <a:pt x="124" y="584"/>
                </a:lnTo>
                <a:lnTo>
                  <a:pt x="122" y="584"/>
                </a:lnTo>
                <a:lnTo>
                  <a:pt x="122" y="584"/>
                </a:lnTo>
                <a:lnTo>
                  <a:pt x="124" y="580"/>
                </a:lnTo>
                <a:lnTo>
                  <a:pt x="124" y="580"/>
                </a:lnTo>
                <a:lnTo>
                  <a:pt x="124" y="580"/>
                </a:lnTo>
                <a:lnTo>
                  <a:pt x="124" y="580"/>
                </a:lnTo>
                <a:lnTo>
                  <a:pt x="124" y="576"/>
                </a:lnTo>
                <a:lnTo>
                  <a:pt x="124" y="576"/>
                </a:lnTo>
                <a:lnTo>
                  <a:pt x="124" y="570"/>
                </a:lnTo>
                <a:lnTo>
                  <a:pt x="124" y="570"/>
                </a:lnTo>
                <a:lnTo>
                  <a:pt x="124" y="568"/>
                </a:lnTo>
                <a:lnTo>
                  <a:pt x="124" y="568"/>
                </a:lnTo>
                <a:lnTo>
                  <a:pt x="124" y="560"/>
                </a:lnTo>
                <a:lnTo>
                  <a:pt x="124" y="560"/>
                </a:lnTo>
                <a:lnTo>
                  <a:pt x="126" y="544"/>
                </a:lnTo>
                <a:lnTo>
                  <a:pt x="126" y="544"/>
                </a:lnTo>
                <a:lnTo>
                  <a:pt x="126" y="538"/>
                </a:lnTo>
                <a:lnTo>
                  <a:pt x="124" y="536"/>
                </a:lnTo>
                <a:lnTo>
                  <a:pt x="124" y="536"/>
                </a:lnTo>
                <a:lnTo>
                  <a:pt x="126" y="532"/>
                </a:lnTo>
                <a:lnTo>
                  <a:pt x="126" y="532"/>
                </a:lnTo>
                <a:lnTo>
                  <a:pt x="132" y="520"/>
                </a:lnTo>
                <a:lnTo>
                  <a:pt x="134" y="510"/>
                </a:lnTo>
                <a:lnTo>
                  <a:pt x="134" y="510"/>
                </a:lnTo>
                <a:lnTo>
                  <a:pt x="136" y="520"/>
                </a:lnTo>
                <a:lnTo>
                  <a:pt x="136" y="520"/>
                </a:lnTo>
                <a:lnTo>
                  <a:pt x="140" y="538"/>
                </a:lnTo>
                <a:lnTo>
                  <a:pt x="140" y="538"/>
                </a:lnTo>
                <a:lnTo>
                  <a:pt x="146" y="550"/>
                </a:lnTo>
                <a:lnTo>
                  <a:pt x="146" y="550"/>
                </a:lnTo>
                <a:lnTo>
                  <a:pt x="148" y="558"/>
                </a:lnTo>
                <a:lnTo>
                  <a:pt x="148" y="558"/>
                </a:lnTo>
                <a:lnTo>
                  <a:pt x="148" y="562"/>
                </a:lnTo>
                <a:lnTo>
                  <a:pt x="148" y="562"/>
                </a:lnTo>
                <a:close/>
              </a:path>
            </a:pathLst>
          </a:custGeom>
          <a:solidFill>
            <a:srgbClr val="000000"/>
          </a:solidFill>
          <a:ln w="9525">
            <a:noFill/>
            <a:round/>
            <a:headEnd/>
            <a:tailEnd/>
          </a:ln>
          <a:effectLst>
            <a:reflection blurRad="6350" stA="52000" endA="300" endPos="35000" dir="5400000" sy="-100000" algn="bl" rotWithShape="0"/>
          </a:effec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tatic4.wikia.nocookie.net/__cb20120629095049/gtarg/images/0/08/Russian-mafia.jpg"/>
          <p:cNvPicPr>
            <a:picLocks noChangeAspect="1" noChangeArrowheads="1"/>
          </p:cNvPicPr>
          <p:nvPr/>
        </p:nvPicPr>
        <p:blipFill>
          <a:blip r:embed="rId3" cstate="print"/>
          <a:srcRect/>
          <a:stretch>
            <a:fillRect/>
          </a:stretch>
        </p:blipFill>
        <p:spPr bwMode="auto">
          <a:xfrm>
            <a:off x="533400" y="990600"/>
            <a:ext cx="7965734" cy="5486400"/>
          </a:xfrm>
          <a:prstGeom prst="round2DiagRect">
            <a:avLst>
              <a:gd name="adj1" fmla="val 16667"/>
              <a:gd name="adj2" fmla="val 0"/>
            </a:avLst>
          </a:prstGeom>
          <a:ln w="88900" cap="sq">
            <a:solidFill>
              <a:schemeClr val="accent3">
                <a:lumMod val="60000"/>
                <a:lumOff val="40000"/>
              </a:schemeClr>
            </a:solidFill>
            <a:miter lim="800000"/>
          </a:ln>
          <a:effectLst>
            <a:outerShdw blurRad="254000" algn="tl" rotWithShape="0">
              <a:srgbClr val="000000">
                <a:alpha val="43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atlantaseos.com/wp-content/uploads/2012/01/shark-feeding-frenzy-from-icisdotcom.jpg"/>
          <p:cNvPicPr>
            <a:picLocks noChangeAspect="1" noChangeArrowheads="1"/>
          </p:cNvPicPr>
          <p:nvPr/>
        </p:nvPicPr>
        <p:blipFill>
          <a:blip r:embed="rId3" cstate="print"/>
          <a:srcRect t="20192"/>
          <a:stretch>
            <a:fillRect/>
          </a:stretch>
        </p:blipFill>
        <p:spPr bwMode="auto">
          <a:xfrm>
            <a:off x="228600" y="1066800"/>
            <a:ext cx="8610600" cy="5153941"/>
          </a:xfrm>
          <a:prstGeom prst="round2DiagRect">
            <a:avLst>
              <a:gd name="adj1" fmla="val 16667"/>
              <a:gd name="adj2" fmla="val 0"/>
            </a:avLst>
          </a:prstGeom>
          <a:ln w="88900" cap="sq">
            <a:solidFill>
              <a:schemeClr val="accent3">
                <a:lumMod val="60000"/>
                <a:lumOff val="40000"/>
              </a:schemeClr>
            </a:solidFill>
            <a:miter lim="800000"/>
          </a:ln>
          <a:effectLst>
            <a:outerShdw blurRad="254000" algn="tl" rotWithShape="0">
              <a:srgbClr val="000000">
                <a:alpha val="43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Christopher Boyce</a:t>
            </a:r>
            <a:endParaRPr lang="en-US" dirty="0"/>
          </a:p>
        </p:txBody>
      </p:sp>
      <p:sp>
        <p:nvSpPr>
          <p:cNvPr id="3" name="Content Placeholder 2"/>
          <p:cNvSpPr>
            <a:spLocks noGrp="1"/>
          </p:cNvSpPr>
          <p:nvPr>
            <p:ph idx="1"/>
          </p:nvPr>
        </p:nvSpPr>
        <p:spPr>
          <a:xfrm>
            <a:off x="152400" y="1524000"/>
            <a:ext cx="5715000" cy="5181600"/>
          </a:xfrm>
        </p:spPr>
        <p:txBody>
          <a:bodyPr>
            <a:normAutofit/>
          </a:bodyPr>
          <a:lstStyle/>
          <a:p>
            <a:r>
              <a:rPr lang="en-US" dirty="0" smtClean="0"/>
              <a:t>Young </a:t>
            </a:r>
            <a:r>
              <a:rPr lang="en-US" dirty="0"/>
              <a:t>TRW employee with a Top Secret US Government security </a:t>
            </a:r>
            <a:r>
              <a:rPr lang="en-US" dirty="0" smtClean="0"/>
              <a:t>clearance from CIA </a:t>
            </a:r>
          </a:p>
          <a:p>
            <a:r>
              <a:rPr lang="en-US" dirty="0" smtClean="0"/>
              <a:t>With friend </a:t>
            </a:r>
            <a:r>
              <a:rPr lang="en-US" dirty="0" err="1"/>
              <a:t>Daulton</a:t>
            </a:r>
            <a:r>
              <a:rPr lang="en-US" dirty="0"/>
              <a:t> Lee, </a:t>
            </a:r>
            <a:r>
              <a:rPr lang="en-US" dirty="0" smtClean="0"/>
              <a:t>decided to </a:t>
            </a:r>
            <a:r>
              <a:rPr lang="en-US" dirty="0"/>
              <a:t>sell classified </a:t>
            </a:r>
            <a:r>
              <a:rPr lang="en-US" dirty="0" smtClean="0"/>
              <a:t>spy satellite </a:t>
            </a:r>
            <a:r>
              <a:rPr lang="en-US" dirty="0"/>
              <a:t>information to the Soviet KGB for </a:t>
            </a:r>
            <a:r>
              <a:rPr lang="en-US" dirty="0" smtClean="0"/>
              <a:t>money</a:t>
            </a:r>
          </a:p>
          <a:p>
            <a:r>
              <a:rPr lang="en-US" dirty="0" smtClean="0"/>
              <a:t>1977: Arrested; sentenced </a:t>
            </a:r>
            <a:r>
              <a:rPr lang="en-US" dirty="0"/>
              <a:t>to life in </a:t>
            </a:r>
            <a:r>
              <a:rPr lang="en-US" dirty="0" smtClean="0"/>
              <a:t>prison</a:t>
            </a:r>
          </a:p>
          <a:p>
            <a:r>
              <a:rPr lang="en-US" dirty="0" smtClean="0"/>
              <a:t>April 1985: </a:t>
            </a:r>
            <a:r>
              <a:rPr lang="en-US" dirty="0"/>
              <a:t>Boyce testified at hearings before the Senate Permanent Subcommittee on Investigations </a:t>
            </a:r>
            <a:r>
              <a:rPr lang="en-US" dirty="0" smtClean="0"/>
              <a:t>which </a:t>
            </a:r>
            <a:r>
              <a:rPr lang="en-US" dirty="0"/>
              <a:t>concerned the US Government Personnel Security Program. </a:t>
            </a:r>
          </a:p>
          <a:p>
            <a:endParaRPr lang="en-US" dirty="0"/>
          </a:p>
        </p:txBody>
      </p:sp>
      <p:pic>
        <p:nvPicPr>
          <p:cNvPr id="4" name="Picture 3" descr="BOYCE1.JPG"/>
          <p:cNvPicPr>
            <a:picLocks noChangeAspect="1"/>
          </p:cNvPicPr>
          <p:nvPr/>
        </p:nvPicPr>
        <p:blipFill>
          <a:blip r:embed="rId3" cstate="print"/>
          <a:stretch>
            <a:fillRect/>
          </a:stretch>
        </p:blipFill>
        <p:spPr>
          <a:xfrm>
            <a:off x="6328113" y="457200"/>
            <a:ext cx="2568815" cy="2968876"/>
          </a:xfrm>
          <a:prstGeom prst="round2DiagRect">
            <a:avLst>
              <a:gd name="adj1" fmla="val 16667"/>
              <a:gd name="adj2" fmla="val 0"/>
            </a:avLst>
          </a:prstGeom>
          <a:ln w="28575" cap="sq">
            <a:solidFill>
              <a:schemeClr val="accent3">
                <a:lumMod val="60000"/>
                <a:lumOff val="40000"/>
              </a:schemeClr>
            </a:solidFill>
            <a:miter lim="800000"/>
          </a:ln>
          <a:effectLst>
            <a:outerShdw blurRad="254000" algn="tl" rotWithShape="0">
              <a:srgbClr val="000000">
                <a:alpha val="43000"/>
              </a:srgbClr>
            </a:outerShdw>
          </a:effectLst>
        </p:spPr>
      </p:pic>
      <p:pic>
        <p:nvPicPr>
          <p:cNvPr id="18434" name="Picture 2" descr="http://www.militaryvideo.com/cgi-bin/images/DarkSide1.jpg"/>
          <p:cNvPicPr>
            <a:picLocks noChangeAspect="1" noChangeArrowheads="1"/>
          </p:cNvPicPr>
          <p:nvPr/>
        </p:nvPicPr>
        <p:blipFill>
          <a:blip r:embed="rId4" cstate="print"/>
          <a:srcRect/>
          <a:stretch>
            <a:fillRect/>
          </a:stretch>
        </p:blipFill>
        <p:spPr bwMode="auto">
          <a:xfrm>
            <a:off x="5947113" y="3886200"/>
            <a:ext cx="3048000" cy="2235200"/>
          </a:xfrm>
          <a:prstGeom prst="round2DiagRect">
            <a:avLst>
              <a:gd name="adj1" fmla="val 16667"/>
              <a:gd name="adj2" fmla="val 0"/>
            </a:avLst>
          </a:prstGeom>
          <a:ln w="38100" cap="sq">
            <a:solidFill>
              <a:schemeClr val="accent3">
                <a:lumMod val="60000"/>
                <a:lumOff val="40000"/>
              </a:schemeClr>
            </a:solidFill>
            <a:miter lim="800000"/>
          </a:ln>
          <a:effectLst>
            <a:outerShdw blurRad="254000" algn="tl" rotWithShape="0">
              <a:srgbClr val="000000">
                <a:alpha val="43000"/>
              </a:srgbClr>
            </a:outerShdw>
          </a:effectLst>
        </p:spPr>
      </p:pic>
      <p:pic>
        <p:nvPicPr>
          <p:cNvPr id="9" name="Picture 8" descr="CIA Logo 3 PNG.png"/>
          <p:cNvPicPr>
            <a:picLocks noChangeAspect="1"/>
          </p:cNvPicPr>
          <p:nvPr/>
        </p:nvPicPr>
        <p:blipFill>
          <a:blip r:embed="rId5" cstate="print"/>
          <a:stretch>
            <a:fillRect/>
          </a:stretch>
        </p:blipFill>
        <p:spPr>
          <a:xfrm>
            <a:off x="6023313" y="1981200"/>
            <a:ext cx="870151" cy="844848"/>
          </a:xfrm>
          <a:prstGeom prst="rect">
            <a:avLst/>
          </a:prstGeom>
        </p:spPr>
      </p:pic>
      <p:pic>
        <p:nvPicPr>
          <p:cNvPr id="6" name="Picture 5" descr="KGB logo 6 TRANS PNG.png"/>
          <p:cNvPicPr>
            <a:picLocks noChangeAspect="1"/>
          </p:cNvPicPr>
          <p:nvPr/>
        </p:nvPicPr>
        <p:blipFill>
          <a:blip r:embed="rId6" cstate="print"/>
          <a:stretch>
            <a:fillRect/>
          </a:stretch>
        </p:blipFill>
        <p:spPr>
          <a:xfrm>
            <a:off x="8309313" y="2438400"/>
            <a:ext cx="834687" cy="1295400"/>
          </a:xfrm>
          <a:prstGeom prst="rect">
            <a:avLst/>
          </a:prstGeom>
        </p:spPr>
      </p:pic>
      <p:pic>
        <p:nvPicPr>
          <p:cNvPr id="10" name="Picture 9" descr="tRW.png"/>
          <p:cNvPicPr>
            <a:picLocks noChangeAspect="1"/>
          </p:cNvPicPr>
          <p:nvPr/>
        </p:nvPicPr>
        <p:blipFill>
          <a:blip r:embed="rId7" cstate="print"/>
          <a:stretch>
            <a:fillRect/>
          </a:stretch>
        </p:blipFill>
        <p:spPr>
          <a:xfrm>
            <a:off x="5489913" y="1447800"/>
            <a:ext cx="1447800" cy="49068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Christopher Boyce on Stage Five</a:t>
            </a:r>
            <a:endParaRPr lang="en-US" dirty="0"/>
          </a:p>
        </p:txBody>
      </p:sp>
      <p:sp>
        <p:nvSpPr>
          <p:cNvPr id="6" name="Content Placeholder 5"/>
          <p:cNvSpPr>
            <a:spLocks noGrp="1"/>
          </p:cNvSpPr>
          <p:nvPr>
            <p:ph idx="1"/>
          </p:nvPr>
        </p:nvSpPr>
        <p:spPr>
          <a:xfrm>
            <a:off x="152400" y="1524000"/>
            <a:ext cx="6400800" cy="5105400"/>
          </a:xfrm>
        </p:spPr>
        <p:txBody>
          <a:bodyPr>
            <a:normAutofit/>
          </a:bodyPr>
          <a:lstStyle/>
          <a:p>
            <a:r>
              <a:rPr lang="en-US" dirty="0"/>
              <a:t>“For whatever reason a person begins his </a:t>
            </a:r>
            <a:r>
              <a:rPr lang="en-US" dirty="0" smtClean="0"/>
              <a:t>espionage, </a:t>
            </a:r>
            <a:r>
              <a:rPr lang="en-US" dirty="0"/>
              <a:t>a week after the folly begins, the original intent and purpose becomes lost in the ignominy of the </a:t>
            </a:r>
            <a:r>
              <a:rPr lang="en-US" b="1" dirty="0">
                <a:solidFill>
                  <a:srgbClr val="FFFF00"/>
                </a:solidFill>
              </a:rPr>
              <a:t>ongoing nightmare</a:t>
            </a:r>
            <a:r>
              <a:rPr lang="en-US" dirty="0" smtClean="0"/>
              <a:t>.</a:t>
            </a:r>
          </a:p>
          <a:p>
            <a:endParaRPr lang="en-US" dirty="0" smtClean="0"/>
          </a:p>
          <a:p>
            <a:r>
              <a:rPr lang="en-US" dirty="0" smtClean="0"/>
              <a:t>“</a:t>
            </a:r>
            <a:r>
              <a:rPr lang="en-US" dirty="0"/>
              <a:t>Where was the </a:t>
            </a:r>
            <a:r>
              <a:rPr lang="en-US" b="1" dirty="0">
                <a:solidFill>
                  <a:srgbClr val="FFFF00"/>
                </a:solidFill>
              </a:rPr>
              <a:t>despair</a:t>
            </a:r>
            <a:r>
              <a:rPr lang="en-US" dirty="0"/>
              <a:t>? Where were the </a:t>
            </a:r>
            <a:r>
              <a:rPr lang="en-US" b="1" dirty="0">
                <a:solidFill>
                  <a:srgbClr val="FFFF00"/>
                </a:solidFill>
              </a:rPr>
              <a:t>sweaty palms </a:t>
            </a:r>
            <a:r>
              <a:rPr lang="en-US" dirty="0"/>
              <a:t>and </a:t>
            </a:r>
            <a:r>
              <a:rPr lang="en-US" b="1" dirty="0">
                <a:solidFill>
                  <a:srgbClr val="FFFF00"/>
                </a:solidFill>
              </a:rPr>
              <a:t>shaky hands</a:t>
            </a:r>
            <a:r>
              <a:rPr lang="en-US" dirty="0"/>
              <a:t>? This man said nothing about having to wake up in the morning with </a:t>
            </a:r>
            <a:r>
              <a:rPr lang="en-US" b="1" dirty="0">
                <a:solidFill>
                  <a:srgbClr val="FFFF00"/>
                </a:solidFill>
              </a:rPr>
              <a:t>gut-gripping fear </a:t>
            </a:r>
            <a:r>
              <a:rPr lang="en-US" dirty="0"/>
              <a:t>before steeling yourself once again for the </a:t>
            </a:r>
            <a:r>
              <a:rPr lang="en-US" dirty="0">
                <a:solidFill>
                  <a:srgbClr val="FFFF00"/>
                </a:solidFill>
              </a:rPr>
              <a:t>ordeal</a:t>
            </a:r>
            <a:r>
              <a:rPr lang="en-US" dirty="0"/>
              <a:t> of going back into that vault</a:t>
            </a:r>
            <a:r>
              <a:rPr lang="en-US" dirty="0" smtClean="0"/>
              <a:t>.</a:t>
            </a:r>
            <a:endParaRPr lang="en-US" sz="2800" dirty="0"/>
          </a:p>
          <a:p>
            <a:endParaRPr lang="en-US" dirty="0"/>
          </a:p>
        </p:txBody>
      </p:sp>
      <p:pic>
        <p:nvPicPr>
          <p:cNvPr id="9" name="Picture 2" descr="http://www.militaryvideo.com/cgi-bin/images/DarkSide1.jpg"/>
          <p:cNvPicPr>
            <a:picLocks noChangeAspect="1" noChangeArrowheads="1"/>
          </p:cNvPicPr>
          <p:nvPr/>
        </p:nvPicPr>
        <p:blipFill>
          <a:blip r:embed="rId3" cstate="print"/>
          <a:srcRect/>
          <a:stretch>
            <a:fillRect/>
          </a:stretch>
        </p:blipFill>
        <p:spPr bwMode="auto">
          <a:xfrm>
            <a:off x="6705600" y="838200"/>
            <a:ext cx="2182091" cy="1600200"/>
          </a:xfrm>
          <a:prstGeom prst="round2DiagRect">
            <a:avLst>
              <a:gd name="adj1" fmla="val 16667"/>
              <a:gd name="adj2" fmla="val 0"/>
            </a:avLst>
          </a:prstGeom>
          <a:ln w="38100" cap="sq">
            <a:solidFill>
              <a:schemeClr val="accent3">
                <a:lumMod val="60000"/>
                <a:lumOff val="40000"/>
              </a:schemeClr>
            </a:solidFill>
            <a:miter lim="800000"/>
          </a:ln>
          <a:effectLst>
            <a:outerShdw blurRad="254000" algn="tl" rotWithShape="0">
              <a:srgbClr val="000000">
                <a:alpha val="43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How I Became An Expert in the Mind of the Spy</a:t>
            </a:r>
            <a:endParaRPr lang="en-US" dirty="0"/>
          </a:p>
        </p:txBody>
      </p:sp>
      <p:sp>
        <p:nvSpPr>
          <p:cNvPr id="3" name="Content Placeholder 2"/>
          <p:cNvSpPr>
            <a:spLocks noGrp="1"/>
          </p:cNvSpPr>
          <p:nvPr>
            <p:ph idx="1"/>
          </p:nvPr>
        </p:nvSpPr>
        <p:spPr>
          <a:xfrm>
            <a:off x="152400" y="1524000"/>
            <a:ext cx="4876800" cy="5181600"/>
          </a:xfrm>
        </p:spPr>
        <p:txBody>
          <a:bodyPr/>
          <a:lstStyle/>
          <a:p>
            <a:r>
              <a:rPr lang="en-US" dirty="0" smtClean="0"/>
              <a:t>Training in Psychiatry</a:t>
            </a:r>
          </a:p>
          <a:p>
            <a:r>
              <a:rPr lang="en-US" dirty="0" smtClean="0"/>
              <a:t>Air Force Psychiatrist</a:t>
            </a:r>
          </a:p>
          <a:p>
            <a:pPr lvl="1"/>
            <a:r>
              <a:rPr lang="en-US" dirty="0" smtClean="0"/>
              <a:t>Strategic Air Command</a:t>
            </a:r>
          </a:p>
          <a:p>
            <a:pPr lvl="1"/>
            <a:r>
              <a:rPr lang="en-US" dirty="0" smtClean="0"/>
              <a:t>Andrews AFB</a:t>
            </a:r>
          </a:p>
          <a:p>
            <a:pPr lvl="1"/>
            <a:r>
              <a:rPr lang="en-US" dirty="0" smtClean="0"/>
              <a:t>Treated NSA Personnel</a:t>
            </a:r>
          </a:p>
          <a:p>
            <a:pPr lvl="2"/>
            <a:r>
              <a:rPr lang="en-US" dirty="0" smtClean="0"/>
              <a:t>Received a Security Clearance</a:t>
            </a:r>
          </a:p>
          <a:p>
            <a:r>
              <a:rPr lang="en-US" dirty="0" smtClean="0"/>
              <a:t>Thought about becoming a CIA consultant</a:t>
            </a:r>
          </a:p>
          <a:p>
            <a:pPr lvl="1"/>
            <a:r>
              <a:rPr lang="en-US" dirty="0" smtClean="0"/>
              <a:t>Intimidating application so “maybe later…”</a:t>
            </a:r>
          </a:p>
          <a:p>
            <a:endParaRPr lang="en-US" dirty="0"/>
          </a:p>
        </p:txBody>
      </p:sp>
      <p:pic>
        <p:nvPicPr>
          <p:cNvPr id="9" name="Picture 8" descr="PPP_IBUSC_CLP_Concept_Brainstorm_S.png"/>
          <p:cNvPicPr>
            <a:picLocks/>
          </p:cNvPicPr>
          <p:nvPr/>
        </p:nvPicPr>
        <p:blipFill>
          <a:blip r:embed="rId3" cstate="print"/>
          <a:stretch>
            <a:fillRect/>
          </a:stretch>
        </p:blipFill>
        <p:spPr>
          <a:xfrm>
            <a:off x="4038600" y="1447800"/>
            <a:ext cx="5334000" cy="47244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Christopher Boyce on Stage Five</a:t>
            </a:r>
            <a:endParaRPr lang="en-US" dirty="0"/>
          </a:p>
        </p:txBody>
      </p:sp>
      <p:sp>
        <p:nvSpPr>
          <p:cNvPr id="6" name="Content Placeholder 5"/>
          <p:cNvSpPr>
            <a:spLocks noGrp="1"/>
          </p:cNvSpPr>
          <p:nvPr>
            <p:ph idx="1"/>
          </p:nvPr>
        </p:nvSpPr>
        <p:spPr>
          <a:xfrm>
            <a:off x="152400" y="1524000"/>
            <a:ext cx="8763000" cy="5105400"/>
          </a:xfrm>
        </p:spPr>
        <p:txBody>
          <a:bodyPr>
            <a:normAutofit fontScale="92500" lnSpcReduction="10000"/>
          </a:bodyPr>
          <a:lstStyle/>
          <a:p>
            <a:r>
              <a:rPr lang="en-US" dirty="0" smtClean="0"/>
              <a:t>“</a:t>
            </a:r>
            <a:r>
              <a:rPr lang="en-US" dirty="0"/>
              <a:t>None of them knew, as I did, that there </a:t>
            </a:r>
            <a:r>
              <a:rPr lang="en-US" dirty="0" smtClean="0"/>
              <a:t/>
            </a:r>
            <a:br>
              <a:rPr lang="en-US" dirty="0" smtClean="0"/>
            </a:br>
            <a:r>
              <a:rPr lang="en-US" dirty="0" smtClean="0"/>
              <a:t>was </a:t>
            </a:r>
            <a:r>
              <a:rPr lang="en-US" b="1" dirty="0">
                <a:solidFill>
                  <a:srgbClr val="FFFF00"/>
                </a:solidFill>
              </a:rPr>
              <a:t>no excitement</a:t>
            </a:r>
            <a:r>
              <a:rPr lang="en-US" dirty="0"/>
              <a:t>, there was </a:t>
            </a:r>
            <a:r>
              <a:rPr lang="en-US" b="1" dirty="0">
                <a:solidFill>
                  <a:srgbClr val="FFFF00"/>
                </a:solidFill>
              </a:rPr>
              <a:t>no thrill</a:t>
            </a:r>
            <a:r>
              <a:rPr lang="en-US" dirty="0"/>
              <a:t>. </a:t>
            </a:r>
            <a:endParaRPr lang="en-US" dirty="0" smtClean="0"/>
          </a:p>
          <a:p>
            <a:endParaRPr lang="en-US" dirty="0" smtClean="0"/>
          </a:p>
          <a:p>
            <a:r>
              <a:rPr lang="en-US" dirty="0" smtClean="0"/>
              <a:t>“There </a:t>
            </a:r>
            <a:r>
              <a:rPr lang="en-US" dirty="0"/>
              <a:t>was only </a:t>
            </a:r>
            <a:r>
              <a:rPr lang="en-US" b="1" dirty="0">
                <a:solidFill>
                  <a:srgbClr val="FFFF00"/>
                </a:solidFill>
              </a:rPr>
              <a:t>depression</a:t>
            </a:r>
            <a:r>
              <a:rPr lang="en-US" dirty="0"/>
              <a:t> and a </a:t>
            </a:r>
            <a:r>
              <a:rPr lang="en-US" b="1" dirty="0">
                <a:solidFill>
                  <a:srgbClr val="FFFF00"/>
                </a:solidFill>
              </a:rPr>
              <a:t>hopeless enslavement to an inhuman, uncaring foreign </a:t>
            </a:r>
            <a:r>
              <a:rPr lang="en-US" b="1" dirty="0" smtClean="0">
                <a:solidFill>
                  <a:srgbClr val="FFFF00"/>
                </a:solidFill>
              </a:rPr>
              <a:t>bureaucracy</a:t>
            </a:r>
            <a:r>
              <a:rPr lang="en-US" dirty="0" smtClean="0"/>
              <a:t>.</a:t>
            </a:r>
          </a:p>
          <a:p>
            <a:endParaRPr lang="en-US" dirty="0" smtClean="0"/>
          </a:p>
          <a:p>
            <a:r>
              <a:rPr lang="en-US" dirty="0" smtClean="0"/>
              <a:t>“If </a:t>
            </a:r>
            <a:r>
              <a:rPr lang="en-US" dirty="0"/>
              <a:t>a person knows what espionage would mean to him, what kind of life he would have in the future, it’s just </a:t>
            </a:r>
            <a:r>
              <a:rPr lang="en-US" b="1" dirty="0">
                <a:solidFill>
                  <a:srgbClr val="FFFF00"/>
                </a:solidFill>
              </a:rPr>
              <a:t>so totally an unattractive thing to be into—you’re never going to get away from it and it’s never going to end</a:t>
            </a:r>
            <a:r>
              <a:rPr lang="en-US" dirty="0"/>
              <a:t>. </a:t>
            </a:r>
            <a:endParaRPr lang="en-US" dirty="0" smtClean="0"/>
          </a:p>
          <a:p>
            <a:endParaRPr lang="en-US" dirty="0" smtClean="0"/>
          </a:p>
          <a:p>
            <a:r>
              <a:rPr lang="en-US" dirty="0" smtClean="0"/>
              <a:t>“I </a:t>
            </a:r>
            <a:r>
              <a:rPr lang="en-US" dirty="0"/>
              <a:t>would tell them they are going to </a:t>
            </a:r>
            <a:r>
              <a:rPr lang="en-US" b="1" dirty="0">
                <a:solidFill>
                  <a:srgbClr val="FFFF00"/>
                </a:solidFill>
              </a:rPr>
              <a:t>regret it</a:t>
            </a:r>
            <a:r>
              <a:rPr lang="en-US" dirty="0"/>
              <a:t>, that there just isn’t anything about it that is how it’s pictured in the </a:t>
            </a:r>
            <a:r>
              <a:rPr lang="en-US" dirty="0" smtClean="0"/>
              <a:t>public’s </a:t>
            </a:r>
            <a:r>
              <a:rPr lang="en-US" dirty="0"/>
              <a:t>mind. </a:t>
            </a:r>
            <a:r>
              <a:rPr lang="en-US" b="1" dirty="0">
                <a:solidFill>
                  <a:srgbClr val="FFFF00"/>
                </a:solidFill>
              </a:rPr>
              <a:t>There’s no exit from it</a:t>
            </a:r>
            <a:r>
              <a:rPr lang="en-US" dirty="0" smtClean="0"/>
              <a:t>.</a:t>
            </a:r>
            <a:endParaRPr lang="en-US" dirty="0"/>
          </a:p>
          <a:p>
            <a:endParaRPr lang="en-US" dirty="0"/>
          </a:p>
          <a:p>
            <a:endParaRPr lang="en-US" dirty="0"/>
          </a:p>
        </p:txBody>
      </p:sp>
      <p:pic>
        <p:nvPicPr>
          <p:cNvPr id="9" name="Picture 2" descr="http://www.militaryvideo.com/cgi-bin/images/DarkSide1.jpg"/>
          <p:cNvPicPr>
            <a:picLocks noChangeAspect="1" noChangeArrowheads="1"/>
          </p:cNvPicPr>
          <p:nvPr/>
        </p:nvPicPr>
        <p:blipFill>
          <a:blip r:embed="rId3" cstate="print"/>
          <a:srcRect/>
          <a:stretch>
            <a:fillRect/>
          </a:stretch>
        </p:blipFill>
        <p:spPr bwMode="auto">
          <a:xfrm>
            <a:off x="6781800" y="685800"/>
            <a:ext cx="2209800" cy="1620520"/>
          </a:xfrm>
          <a:prstGeom prst="round2DiagRect">
            <a:avLst>
              <a:gd name="adj1" fmla="val 16667"/>
              <a:gd name="adj2" fmla="val 0"/>
            </a:avLst>
          </a:prstGeom>
          <a:ln w="38100" cap="sq">
            <a:solidFill>
              <a:schemeClr val="accent3">
                <a:lumMod val="60000"/>
                <a:lumOff val="40000"/>
              </a:schemeClr>
            </a:solidFill>
            <a:miter lim="800000"/>
          </a:ln>
          <a:effectLst>
            <a:outerShdw blurRad="254000" algn="tl" rotWithShape="0">
              <a:srgbClr val="000000">
                <a:alpha val="43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371600"/>
            <a:ext cx="6629400" cy="3581400"/>
          </a:xfrm>
        </p:spPr>
        <p:txBody>
          <a:bodyPr/>
          <a:lstStyle/>
          <a:p>
            <a:r>
              <a:rPr lang="en-US" sz="5400" dirty="0" smtClean="0"/>
              <a:t>28 YEARS LATER—</a:t>
            </a:r>
            <a:r>
              <a:rPr lang="en-US" dirty="0" smtClean="0"/>
              <a:t/>
            </a:r>
            <a:br>
              <a:rPr lang="en-US" dirty="0" smtClean="0"/>
            </a:br>
            <a:r>
              <a:rPr lang="en-US" sz="4000" dirty="0" smtClean="0"/>
              <a:t>Boyce’s Stage Five is </a:t>
            </a:r>
            <a:r>
              <a:rPr lang="en-US" sz="4000" i="1" dirty="0" smtClean="0"/>
              <a:t>STILL</a:t>
            </a:r>
            <a:r>
              <a:rPr lang="en-US" sz="4000" dirty="0" smtClean="0"/>
              <a:t> on his mind</a:t>
            </a:r>
            <a:endParaRPr lang="en-US" dirty="0"/>
          </a:p>
        </p:txBody>
      </p:sp>
      <p:pic>
        <p:nvPicPr>
          <p:cNvPr id="4" name="Picture 2" descr="http://www.wired.com/images_blogs/threatlevel/2013/09/Christopher-Boyce-and-Falcon-2013.jpg"/>
          <p:cNvPicPr>
            <a:picLocks noChangeAspect="1" noChangeArrowheads="1"/>
          </p:cNvPicPr>
          <p:nvPr/>
        </p:nvPicPr>
        <p:blipFill>
          <a:blip r:embed="rId2" cstate="print"/>
          <a:srcRect l="38788" r="21212" b="34884"/>
          <a:stretch>
            <a:fillRect/>
          </a:stretch>
        </p:blipFill>
        <p:spPr bwMode="auto">
          <a:xfrm>
            <a:off x="3581400" y="3733800"/>
            <a:ext cx="2516777" cy="2669309"/>
          </a:xfrm>
          <a:prstGeom prst="round2DiagRect">
            <a:avLst>
              <a:gd name="adj1" fmla="val 16667"/>
              <a:gd name="adj2" fmla="val 0"/>
            </a:avLst>
          </a:prstGeom>
          <a:ln w="38100" cap="sq">
            <a:solidFill>
              <a:schemeClr val="accent3">
                <a:lumMod val="60000"/>
                <a:lumOff val="40000"/>
              </a:schemeClr>
            </a:solidFill>
            <a:miter lim="800000"/>
          </a:ln>
          <a:effectLst>
            <a:outerShdw blurRad="254000" algn="tl" rotWithShape="0">
              <a:srgbClr val="000000">
                <a:alpha val="43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71600"/>
            <a:ext cx="9144000" cy="1066800"/>
          </a:xfrm>
          <a:prstGeom prst="rect">
            <a:avLst/>
          </a:prstGeom>
          <a:solidFill>
            <a:schemeClr val="tx1"/>
          </a:soli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Boyce on Snowden </a:t>
            </a:r>
            <a:r>
              <a:rPr lang="en-US" b="0" dirty="0" smtClean="0"/>
              <a:t>(CNN, June 2013)</a:t>
            </a:r>
            <a:endParaRPr lang="en-US" b="0" dirty="0"/>
          </a:p>
        </p:txBody>
      </p:sp>
      <p:sp>
        <p:nvSpPr>
          <p:cNvPr id="3" name="Content Placeholder 2"/>
          <p:cNvSpPr>
            <a:spLocks noGrp="1"/>
          </p:cNvSpPr>
          <p:nvPr>
            <p:ph sz="half" idx="1"/>
          </p:nvPr>
        </p:nvSpPr>
        <p:spPr>
          <a:xfrm>
            <a:off x="152400" y="2514600"/>
            <a:ext cx="4343400" cy="4419600"/>
          </a:xfrm>
        </p:spPr>
        <p:txBody>
          <a:bodyPr>
            <a:noAutofit/>
          </a:bodyPr>
          <a:lstStyle/>
          <a:p>
            <a:pPr fontAlgn="base">
              <a:spcBef>
                <a:spcPts val="0"/>
              </a:spcBef>
              <a:spcAft>
                <a:spcPts val="1200"/>
              </a:spcAft>
            </a:pPr>
            <a:r>
              <a:rPr lang="en-US" sz="1600" dirty="0" smtClean="0"/>
              <a:t>“I feel for the guy, and for what his life is going to become. I pity him.</a:t>
            </a:r>
          </a:p>
          <a:p>
            <a:pPr fontAlgn="base">
              <a:spcBef>
                <a:spcPts val="0"/>
              </a:spcBef>
              <a:spcAft>
                <a:spcPts val="1200"/>
              </a:spcAft>
            </a:pPr>
            <a:r>
              <a:rPr lang="en-US" sz="1600" dirty="0" smtClean="0"/>
              <a:t>“He's in for a </a:t>
            </a:r>
            <a:r>
              <a:rPr lang="en-US" sz="1600" b="1" dirty="0" smtClean="0">
                <a:solidFill>
                  <a:srgbClr val="FFFF00"/>
                </a:solidFill>
              </a:rPr>
              <a:t>world of hurt, for the rest of his life</a:t>
            </a:r>
            <a:r>
              <a:rPr lang="en-US" sz="1600" dirty="0" smtClean="0"/>
              <a:t>. …in the end, it'll </a:t>
            </a:r>
            <a:r>
              <a:rPr lang="en-US" sz="1600" b="1" dirty="0" smtClean="0">
                <a:solidFill>
                  <a:srgbClr val="FFFF00"/>
                </a:solidFill>
              </a:rPr>
              <a:t>end</a:t>
            </a:r>
            <a:r>
              <a:rPr lang="en-US" sz="1600" dirty="0" smtClean="0"/>
              <a:t> </a:t>
            </a:r>
            <a:r>
              <a:rPr lang="en-US" sz="1600" b="1" dirty="0" smtClean="0">
                <a:solidFill>
                  <a:srgbClr val="FFFF00"/>
                </a:solidFill>
              </a:rPr>
              <a:t>badly</a:t>
            </a:r>
            <a:r>
              <a:rPr lang="en-US" sz="1600" dirty="0" smtClean="0"/>
              <a:t> for him -- one way or another, they'll get their hands on him. He's </a:t>
            </a:r>
            <a:r>
              <a:rPr lang="en-US" sz="1600" b="1" dirty="0" smtClean="0">
                <a:solidFill>
                  <a:srgbClr val="FFFF00"/>
                </a:solidFill>
              </a:rPr>
              <a:t>doomed</a:t>
            </a:r>
            <a:r>
              <a:rPr lang="en-US" sz="1600" dirty="0" smtClean="0"/>
              <a:t>.</a:t>
            </a:r>
          </a:p>
          <a:p>
            <a:pPr fontAlgn="base">
              <a:spcBef>
                <a:spcPts val="0"/>
              </a:spcBef>
              <a:spcAft>
                <a:spcPts val="1200"/>
              </a:spcAft>
            </a:pPr>
            <a:r>
              <a:rPr lang="en-US" sz="1600" dirty="0" smtClean="0"/>
              <a:t>“I think he's </a:t>
            </a:r>
            <a:r>
              <a:rPr lang="en-US" sz="1600" b="1" dirty="0" smtClean="0">
                <a:solidFill>
                  <a:srgbClr val="FFFF00"/>
                </a:solidFill>
              </a:rPr>
              <a:t>scared to death</a:t>
            </a:r>
            <a:r>
              <a:rPr lang="en-US" sz="1600" dirty="0" smtClean="0"/>
              <a:t>. He's probably </a:t>
            </a:r>
            <a:r>
              <a:rPr lang="en-US" sz="1600" b="1" dirty="0" smtClean="0">
                <a:solidFill>
                  <a:srgbClr val="FFFF00"/>
                </a:solidFill>
              </a:rPr>
              <a:t>worried</a:t>
            </a:r>
            <a:r>
              <a:rPr lang="en-US" sz="1600" dirty="0" smtClean="0"/>
              <a:t> that there is a large group of people in Washington, D.C., trying to come up with some way of getting back at him, to get control of him, to </a:t>
            </a:r>
            <a:r>
              <a:rPr lang="en-US" sz="1600" b="1" dirty="0" smtClean="0">
                <a:solidFill>
                  <a:srgbClr val="FFFF00"/>
                </a:solidFill>
              </a:rPr>
              <a:t>lock him up for the rest of his life</a:t>
            </a:r>
            <a:r>
              <a:rPr lang="en-US" sz="1600" dirty="0" smtClean="0"/>
              <a:t>.</a:t>
            </a:r>
          </a:p>
          <a:p>
            <a:pPr fontAlgn="base">
              <a:spcBef>
                <a:spcPts val="0"/>
              </a:spcBef>
              <a:spcAft>
                <a:spcPts val="1200"/>
              </a:spcAft>
            </a:pPr>
            <a:r>
              <a:rPr lang="en-US" sz="1600" dirty="0" smtClean="0"/>
              <a:t>“He is </a:t>
            </a:r>
            <a:r>
              <a:rPr lang="en-US" sz="1600" b="1" dirty="0" smtClean="0">
                <a:solidFill>
                  <a:srgbClr val="FFFF00"/>
                </a:solidFill>
              </a:rPr>
              <a:t>utterly vulnerable </a:t>
            </a:r>
            <a:r>
              <a:rPr lang="en-US" sz="1600" dirty="0" smtClean="0"/>
              <a:t>and knows that there are a lot of people who really want to hurt him now. </a:t>
            </a:r>
          </a:p>
        </p:txBody>
      </p:sp>
      <p:sp>
        <p:nvSpPr>
          <p:cNvPr id="5" name="Content Placeholder 4"/>
          <p:cNvSpPr>
            <a:spLocks noGrp="1"/>
          </p:cNvSpPr>
          <p:nvPr>
            <p:ph sz="half" idx="2"/>
          </p:nvPr>
        </p:nvSpPr>
        <p:spPr>
          <a:xfrm>
            <a:off x="4648200" y="2514600"/>
            <a:ext cx="4419600" cy="4343400"/>
          </a:xfrm>
        </p:spPr>
        <p:txBody>
          <a:bodyPr>
            <a:normAutofit/>
          </a:bodyPr>
          <a:lstStyle/>
          <a:p>
            <a:pPr fontAlgn="base">
              <a:spcBef>
                <a:spcPts val="0"/>
              </a:spcBef>
              <a:spcAft>
                <a:spcPts val="1200"/>
              </a:spcAft>
            </a:pPr>
            <a:r>
              <a:rPr lang="en-US" sz="1600" dirty="0" smtClean="0"/>
              <a:t>“He can </a:t>
            </a:r>
            <a:r>
              <a:rPr lang="en-US" sz="1600" b="1" dirty="0" smtClean="0">
                <a:solidFill>
                  <a:srgbClr val="FFFF00"/>
                </a:solidFill>
              </a:rPr>
              <a:t>never come back home</a:t>
            </a:r>
            <a:r>
              <a:rPr lang="en-US" sz="1600" dirty="0" smtClean="0"/>
              <a:t>. He's </a:t>
            </a:r>
            <a:r>
              <a:rPr lang="en-US" sz="1600" b="1" dirty="0" smtClean="0">
                <a:solidFill>
                  <a:srgbClr val="FFFF00"/>
                </a:solidFill>
              </a:rPr>
              <a:t>totally separated from everything he has ever known</a:t>
            </a:r>
            <a:r>
              <a:rPr lang="en-US" sz="1600" dirty="0" smtClean="0"/>
              <a:t>, from his family. He is always going to be a </a:t>
            </a:r>
            <a:r>
              <a:rPr lang="en-US" sz="1600" b="1" dirty="0" smtClean="0">
                <a:solidFill>
                  <a:srgbClr val="FFFF00"/>
                </a:solidFill>
              </a:rPr>
              <a:t>fugitive</a:t>
            </a:r>
            <a:r>
              <a:rPr lang="en-US" sz="1600" dirty="0" smtClean="0"/>
              <a:t>, until they get him. And eventually, they will. </a:t>
            </a:r>
          </a:p>
          <a:p>
            <a:pPr fontAlgn="base">
              <a:spcBef>
                <a:spcPts val="0"/>
              </a:spcBef>
              <a:spcAft>
                <a:spcPts val="1200"/>
              </a:spcAft>
            </a:pPr>
            <a:r>
              <a:rPr lang="en-US" sz="1600" dirty="0" smtClean="0"/>
              <a:t>“He will </a:t>
            </a:r>
            <a:r>
              <a:rPr lang="en-US" sz="1600" b="1" dirty="0" smtClean="0">
                <a:solidFill>
                  <a:srgbClr val="FFFF00"/>
                </a:solidFill>
              </a:rPr>
              <a:t>never see his family again</a:t>
            </a:r>
            <a:r>
              <a:rPr lang="en-US" sz="1600" dirty="0" smtClean="0"/>
              <a:t>. The only way that he can truly hide is to abandon his whole past, his entire life.</a:t>
            </a:r>
          </a:p>
          <a:p>
            <a:pPr fontAlgn="base">
              <a:spcBef>
                <a:spcPts val="0"/>
              </a:spcBef>
              <a:spcAft>
                <a:spcPts val="1200"/>
              </a:spcAft>
            </a:pPr>
            <a:r>
              <a:rPr lang="en-US" sz="1600" dirty="0" smtClean="0"/>
              <a:t>“When he realizes that, he's going to be </a:t>
            </a:r>
            <a:r>
              <a:rPr lang="en-US" sz="1600" b="1" dirty="0" smtClean="0">
                <a:solidFill>
                  <a:srgbClr val="FFFF00"/>
                </a:solidFill>
              </a:rPr>
              <a:t>racked with depression</a:t>
            </a:r>
            <a:r>
              <a:rPr lang="en-US" sz="1600" dirty="0" smtClean="0"/>
              <a:t>. I would imagine that his </a:t>
            </a:r>
            <a:r>
              <a:rPr lang="en-US" sz="1600" b="1" dirty="0" smtClean="0">
                <a:solidFill>
                  <a:srgbClr val="FFFF00"/>
                </a:solidFill>
              </a:rPr>
              <a:t>stress levels </a:t>
            </a:r>
            <a:r>
              <a:rPr lang="en-US" sz="1600" dirty="0" smtClean="0"/>
              <a:t>are at a point where they could actually make him </a:t>
            </a:r>
            <a:r>
              <a:rPr lang="en-US" sz="1600" b="1" dirty="0" smtClean="0">
                <a:solidFill>
                  <a:srgbClr val="FFFF00"/>
                </a:solidFill>
              </a:rPr>
              <a:t>physically sick</a:t>
            </a:r>
            <a:r>
              <a:rPr lang="en-US" sz="1600" dirty="0" smtClean="0"/>
              <a:t>. I'm sure </a:t>
            </a:r>
            <a:r>
              <a:rPr lang="en-US" sz="1600" b="1" dirty="0" smtClean="0">
                <a:solidFill>
                  <a:srgbClr val="FFFF00"/>
                </a:solidFill>
              </a:rPr>
              <a:t>everything is gnawing at him</a:t>
            </a:r>
            <a:r>
              <a:rPr lang="en-US" sz="1600" dirty="0" smtClean="0"/>
              <a:t>. And he's </a:t>
            </a:r>
            <a:r>
              <a:rPr lang="en-US" sz="1600" b="1" dirty="0" smtClean="0">
                <a:solidFill>
                  <a:srgbClr val="FFFF00"/>
                </a:solidFill>
              </a:rPr>
              <a:t>isolated.</a:t>
            </a:r>
            <a:endParaRPr lang="en-US" sz="1600" dirty="0"/>
          </a:p>
        </p:txBody>
      </p:sp>
      <p:sp>
        <p:nvSpPr>
          <p:cNvPr id="6" name="TextBox 5"/>
          <p:cNvSpPr txBox="1"/>
          <p:nvPr/>
        </p:nvSpPr>
        <p:spPr>
          <a:xfrm>
            <a:off x="0" y="1438870"/>
            <a:ext cx="9144000" cy="923330"/>
          </a:xfrm>
          <a:prstGeom prst="rect">
            <a:avLst/>
          </a:prstGeom>
          <a:noFill/>
        </p:spPr>
        <p:txBody>
          <a:bodyPr wrap="square" rtlCol="0">
            <a:spAutoFit/>
          </a:bodyPr>
          <a:lstStyle/>
          <a:p>
            <a:pPr algn="ctr" fontAlgn="base">
              <a:spcBef>
                <a:spcPts val="0"/>
              </a:spcBef>
              <a:spcAft>
                <a:spcPts val="1200"/>
              </a:spcAft>
            </a:pPr>
            <a:r>
              <a:rPr lang="en-US" b="1" dirty="0" smtClean="0">
                <a:solidFill>
                  <a:schemeClr val="bg1"/>
                </a:solidFill>
                <a:effectLst>
                  <a:outerShdw blurRad="38100" dist="38100" dir="2700000" algn="tl">
                    <a:schemeClr val="tx1"/>
                  </a:outerShdw>
                </a:effectLst>
              </a:rPr>
              <a:t>“</a:t>
            </a:r>
            <a:r>
              <a:rPr lang="en-US" b="1" dirty="0" smtClean="0">
                <a:solidFill>
                  <a:srgbClr val="FFFF00"/>
                </a:solidFill>
                <a:effectLst>
                  <a:outerShdw blurRad="38100" dist="38100" dir="2700000" algn="tl">
                    <a:schemeClr val="tx1"/>
                  </a:outerShdw>
                </a:effectLst>
              </a:rPr>
              <a:t>If I were him</a:t>
            </a:r>
            <a:r>
              <a:rPr lang="en-US" b="1" dirty="0" smtClean="0">
                <a:solidFill>
                  <a:schemeClr val="bg1"/>
                </a:solidFill>
                <a:effectLst>
                  <a:outerShdw blurRad="38100" dist="38100" dir="2700000" algn="tl">
                    <a:schemeClr val="tx1"/>
                  </a:outerShdw>
                </a:effectLst>
              </a:rPr>
              <a:t>, I would at this point probably be having </a:t>
            </a:r>
            <a:r>
              <a:rPr lang="en-US" b="1" dirty="0" smtClean="0">
                <a:solidFill>
                  <a:srgbClr val="FFFF00"/>
                </a:solidFill>
                <a:effectLst>
                  <a:outerShdw blurRad="38100" dist="38100" dir="2700000" algn="tl">
                    <a:schemeClr val="tx1"/>
                  </a:outerShdw>
                </a:effectLst>
              </a:rPr>
              <a:t>second thoughts</a:t>
            </a:r>
            <a:r>
              <a:rPr lang="en-US" b="1" dirty="0" smtClean="0">
                <a:solidFill>
                  <a:schemeClr val="bg1"/>
                </a:solidFill>
                <a:effectLst>
                  <a:outerShdw blurRad="38100" dist="38100" dir="2700000" algn="tl">
                    <a:schemeClr val="tx1"/>
                  </a:outerShdw>
                </a:effectLst>
              </a:rPr>
              <a:t>. </a:t>
            </a:r>
            <a:br>
              <a:rPr lang="en-US" b="1" dirty="0" smtClean="0">
                <a:solidFill>
                  <a:schemeClr val="bg1"/>
                </a:solidFill>
                <a:effectLst>
                  <a:outerShdw blurRad="38100" dist="38100" dir="2700000" algn="tl">
                    <a:schemeClr val="tx1"/>
                  </a:outerShdw>
                </a:effectLst>
              </a:rPr>
            </a:br>
            <a:r>
              <a:rPr lang="en-US" b="1" dirty="0" smtClean="0">
                <a:solidFill>
                  <a:schemeClr val="bg1"/>
                </a:solidFill>
                <a:effectLst>
                  <a:outerShdw blurRad="38100" dist="38100" dir="2700000" algn="tl">
                    <a:schemeClr val="tx1"/>
                  </a:outerShdw>
                </a:effectLst>
              </a:rPr>
              <a:t>Asking myself: What did I do? What have I brought down</a:t>
            </a:r>
            <a:br>
              <a:rPr lang="en-US" b="1" dirty="0" smtClean="0">
                <a:solidFill>
                  <a:schemeClr val="bg1"/>
                </a:solidFill>
                <a:effectLst>
                  <a:outerShdw blurRad="38100" dist="38100" dir="2700000" algn="tl">
                    <a:schemeClr val="tx1"/>
                  </a:outerShdw>
                </a:effectLst>
              </a:rPr>
            </a:br>
            <a:r>
              <a:rPr lang="en-US" b="1" dirty="0" smtClean="0">
                <a:solidFill>
                  <a:schemeClr val="bg1"/>
                </a:solidFill>
                <a:effectLst>
                  <a:outerShdw blurRad="38100" dist="38100" dir="2700000" algn="tl">
                    <a:schemeClr val="tx1"/>
                  </a:outerShdw>
                </a:effectLst>
              </a:rPr>
              <a:t> upon my head? Did I really do this?”</a:t>
            </a:r>
          </a:p>
        </p:txBody>
      </p:sp>
      <p:pic>
        <p:nvPicPr>
          <p:cNvPr id="34818" name="Picture 2" descr="http://www.wired.com/images_blogs/threatlevel/2013/09/Christopher-Boyce-and-Falcon-2013.jpg"/>
          <p:cNvPicPr>
            <a:picLocks noChangeAspect="1" noChangeArrowheads="1"/>
          </p:cNvPicPr>
          <p:nvPr/>
        </p:nvPicPr>
        <p:blipFill>
          <a:blip r:embed="rId3" cstate="print"/>
          <a:srcRect l="38788" r="21212" b="34884"/>
          <a:stretch>
            <a:fillRect/>
          </a:stretch>
        </p:blipFill>
        <p:spPr bwMode="auto">
          <a:xfrm>
            <a:off x="7696200" y="76200"/>
            <a:ext cx="1306286" cy="1385454"/>
          </a:xfrm>
          <a:prstGeom prst="round2DiagRect">
            <a:avLst>
              <a:gd name="adj1" fmla="val 16667"/>
              <a:gd name="adj2" fmla="val 0"/>
            </a:avLst>
          </a:prstGeom>
          <a:ln w="38100" cap="sq">
            <a:solidFill>
              <a:schemeClr val="accent3">
                <a:lumMod val="60000"/>
                <a:lumOff val="40000"/>
              </a:schemeClr>
            </a:solidFill>
            <a:miter lim="800000"/>
          </a:ln>
          <a:effectLst>
            <a:outerShdw blurRad="254000" algn="tl" rotWithShape="0">
              <a:srgbClr val="000000">
                <a:alpha val="43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 Boyce on Committing Espionage</a:t>
            </a:r>
            <a:endParaRPr lang="en-US" dirty="0"/>
          </a:p>
        </p:txBody>
      </p:sp>
      <p:sp>
        <p:nvSpPr>
          <p:cNvPr id="3" name="Content Placeholder 2"/>
          <p:cNvSpPr>
            <a:spLocks noGrp="1"/>
          </p:cNvSpPr>
          <p:nvPr>
            <p:ph idx="1"/>
          </p:nvPr>
        </p:nvSpPr>
        <p:spPr/>
        <p:txBody>
          <a:bodyPr>
            <a:normAutofit lnSpcReduction="10000"/>
          </a:bodyPr>
          <a:lstStyle/>
          <a:p>
            <a:r>
              <a:rPr lang="en-US" sz="3600" dirty="0" smtClean="0"/>
              <a:t>“I </a:t>
            </a:r>
            <a:r>
              <a:rPr lang="en-US" sz="3600" dirty="0"/>
              <a:t>realized immediately </a:t>
            </a:r>
            <a:r>
              <a:rPr lang="en-US" sz="3600" dirty="0" smtClean="0"/>
              <a:t>that:</a:t>
            </a:r>
          </a:p>
          <a:p>
            <a:pPr lvl="1"/>
            <a:r>
              <a:rPr lang="en-US" sz="3200" dirty="0" smtClean="0"/>
              <a:t>There </a:t>
            </a:r>
            <a:r>
              <a:rPr lang="en-US" sz="3200" dirty="0"/>
              <a:t>was </a:t>
            </a:r>
            <a:r>
              <a:rPr lang="en-US" sz="3200" b="1" dirty="0">
                <a:solidFill>
                  <a:srgbClr val="FFFF00"/>
                </a:solidFill>
              </a:rPr>
              <a:t>no stepping </a:t>
            </a:r>
            <a:r>
              <a:rPr lang="en-US" sz="3200" b="1" dirty="0" smtClean="0">
                <a:solidFill>
                  <a:srgbClr val="FFFF00"/>
                </a:solidFill>
              </a:rPr>
              <a:t>back</a:t>
            </a:r>
          </a:p>
          <a:p>
            <a:pPr lvl="1"/>
            <a:r>
              <a:rPr lang="en-US" sz="3200" dirty="0" smtClean="0"/>
              <a:t>I </a:t>
            </a:r>
            <a:r>
              <a:rPr lang="en-US" sz="3200" dirty="0"/>
              <a:t>was </a:t>
            </a:r>
            <a:r>
              <a:rPr lang="en-US" sz="3200" b="1" dirty="0" smtClean="0">
                <a:solidFill>
                  <a:srgbClr val="FFFF00"/>
                </a:solidFill>
              </a:rPr>
              <a:t>doomed</a:t>
            </a:r>
            <a:endParaRPr lang="en-US" sz="3200" dirty="0" smtClean="0"/>
          </a:p>
          <a:p>
            <a:pPr lvl="1"/>
            <a:r>
              <a:rPr lang="en-US" sz="3200" dirty="0" smtClean="0"/>
              <a:t>My </a:t>
            </a:r>
            <a:r>
              <a:rPr lang="en-US" sz="3200" dirty="0"/>
              <a:t>life would </a:t>
            </a:r>
            <a:r>
              <a:rPr lang="en-US" sz="3200" b="1" dirty="0">
                <a:solidFill>
                  <a:srgbClr val="FFFF00"/>
                </a:solidFill>
              </a:rPr>
              <a:t>never</a:t>
            </a:r>
            <a:r>
              <a:rPr lang="en-US" sz="3200" dirty="0"/>
              <a:t> go back to the way it was </a:t>
            </a:r>
            <a:r>
              <a:rPr lang="en-US" sz="3200" dirty="0" smtClean="0"/>
              <a:t>before</a:t>
            </a:r>
          </a:p>
          <a:p>
            <a:pPr lvl="1"/>
            <a:r>
              <a:rPr lang="en-US" sz="3200" dirty="0" smtClean="0"/>
              <a:t>I </a:t>
            </a:r>
            <a:r>
              <a:rPr lang="en-US" sz="3200" dirty="0"/>
              <a:t>was </a:t>
            </a:r>
            <a:r>
              <a:rPr lang="en-US" sz="3200" b="1" dirty="0">
                <a:solidFill>
                  <a:srgbClr val="FFFF00"/>
                </a:solidFill>
              </a:rPr>
              <a:t>surrounded by an impending sense of doom</a:t>
            </a:r>
            <a:r>
              <a:rPr lang="en-US" sz="3200" dirty="0"/>
              <a:t>, knowing this was something that </a:t>
            </a:r>
            <a:r>
              <a:rPr lang="en-US" sz="3200" b="1" dirty="0">
                <a:solidFill>
                  <a:srgbClr val="FFFF00"/>
                </a:solidFill>
              </a:rPr>
              <a:t>could not end well</a:t>
            </a:r>
            <a:r>
              <a:rPr lang="en-US" sz="3200" dirty="0" smtClean="0"/>
              <a:t>. . . . </a:t>
            </a:r>
          </a:p>
          <a:p>
            <a:pPr lvl="1"/>
            <a:r>
              <a:rPr lang="en-US" sz="3200" dirty="0" smtClean="0"/>
              <a:t>What you’re </a:t>
            </a:r>
            <a:r>
              <a:rPr lang="en-US" sz="3200" dirty="0"/>
              <a:t>really doing is just </a:t>
            </a:r>
            <a:r>
              <a:rPr lang="en-US" sz="3200" b="1" dirty="0">
                <a:solidFill>
                  <a:srgbClr val="FFFF00"/>
                </a:solidFill>
              </a:rPr>
              <a:t>walking into a </a:t>
            </a:r>
            <a:r>
              <a:rPr lang="en-US" sz="3200" b="1" dirty="0" smtClean="0">
                <a:solidFill>
                  <a:srgbClr val="FFFF00"/>
                </a:solidFill>
              </a:rPr>
              <a:t>buzz-saw</a:t>
            </a:r>
            <a:r>
              <a:rPr lang="en-US" sz="3200" dirty="0" smtClean="0"/>
              <a:t>.”</a:t>
            </a:r>
            <a:endParaRPr lang="en-US" sz="3200" dirty="0"/>
          </a:p>
        </p:txBody>
      </p:sp>
      <p:pic>
        <p:nvPicPr>
          <p:cNvPr id="4" name="Picture 2" descr="http://www.wired.com/images_blogs/threatlevel/2013/09/Christopher-Boyce-and-Falcon-2013.jpg"/>
          <p:cNvPicPr>
            <a:picLocks noChangeAspect="1" noChangeArrowheads="1"/>
          </p:cNvPicPr>
          <p:nvPr/>
        </p:nvPicPr>
        <p:blipFill>
          <a:blip r:embed="rId3" cstate="print"/>
          <a:srcRect l="38788" r="21212" b="34884"/>
          <a:stretch>
            <a:fillRect/>
          </a:stretch>
        </p:blipFill>
        <p:spPr bwMode="auto">
          <a:xfrm>
            <a:off x="7696200" y="152400"/>
            <a:ext cx="1221377" cy="1295400"/>
          </a:xfrm>
          <a:prstGeom prst="round2DiagRect">
            <a:avLst>
              <a:gd name="adj1" fmla="val 16667"/>
              <a:gd name="adj2" fmla="val 0"/>
            </a:avLst>
          </a:prstGeom>
          <a:ln w="38100" cap="sq">
            <a:solidFill>
              <a:schemeClr val="accent3">
                <a:lumMod val="60000"/>
                <a:lumOff val="40000"/>
              </a:schemeClr>
            </a:solidFill>
            <a:miter lim="800000"/>
          </a:ln>
          <a:effectLst>
            <a:outerShdw blurRad="254000" algn="tl" rotWithShape="0">
              <a:srgbClr val="000000">
                <a:alpha val="43000"/>
              </a:srgbClr>
            </a:outerShdw>
          </a:effectLst>
        </p:spPr>
      </p:pic>
      <p:sp>
        <p:nvSpPr>
          <p:cNvPr id="5" name="TextBox 4"/>
          <p:cNvSpPr txBox="1"/>
          <p:nvPr/>
        </p:nvSpPr>
        <p:spPr>
          <a:xfrm>
            <a:off x="5867400" y="6324600"/>
            <a:ext cx="1447800" cy="369332"/>
          </a:xfrm>
          <a:prstGeom prst="rect">
            <a:avLst/>
          </a:prstGeom>
          <a:noFill/>
        </p:spPr>
        <p:txBody>
          <a:bodyPr wrap="square" rtlCol="0">
            <a:spAutoFit/>
          </a:bodyPr>
          <a:lstStyle/>
          <a:p>
            <a:pPr algn="ctr"/>
            <a:r>
              <a:rPr lang="en-US" b="1" dirty="0" smtClean="0">
                <a:solidFill>
                  <a:schemeClr val="bg1"/>
                </a:solidFill>
              </a:rPr>
              <a:t>CNN, 2013</a:t>
            </a:r>
            <a:endParaRPr lang="en-US" b="1"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spy career stage</a:t>
            </a:r>
            <a:endParaRPr lang="en-US" dirty="0"/>
          </a:p>
        </p:txBody>
      </p:sp>
      <p:sp>
        <p:nvSpPr>
          <p:cNvPr id="3" name="Text Placeholder 2"/>
          <p:cNvSpPr>
            <a:spLocks noGrp="1"/>
          </p:cNvSpPr>
          <p:nvPr>
            <p:ph type="body" idx="1"/>
          </p:nvPr>
        </p:nvSpPr>
        <p:spPr/>
        <p:txBody>
          <a:bodyPr/>
          <a:lstStyle/>
          <a:p>
            <a:r>
              <a:rPr lang="en-US" dirty="0" smtClean="0"/>
              <a:t>Stage Six</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8915400" cy="5867400"/>
          </a:xfrm>
        </p:spPr>
        <p:txBody>
          <a:bodyPr>
            <a:normAutofit/>
          </a:bodyPr>
          <a:lstStyle/>
          <a:p>
            <a:r>
              <a:rPr lang="en-US" dirty="0" smtClean="0"/>
              <a:t>Rationalizations </a:t>
            </a:r>
          </a:p>
          <a:p>
            <a:pPr lvl="1"/>
            <a:r>
              <a:rPr lang="en-US" sz="2400" dirty="0" smtClean="0"/>
              <a:t>I can spy for years &amp; years</a:t>
            </a:r>
          </a:p>
          <a:p>
            <a:pPr lvl="1"/>
            <a:r>
              <a:rPr lang="en-US" sz="2400" dirty="0" smtClean="0"/>
              <a:t>The bad things I do have a good side</a:t>
            </a:r>
          </a:p>
          <a:p>
            <a:pPr lvl="1"/>
            <a:r>
              <a:rPr lang="en-US" sz="2400" dirty="0" smtClean="0"/>
              <a:t>I have no other choice</a:t>
            </a:r>
          </a:p>
          <a:p>
            <a:r>
              <a:rPr lang="en-US" dirty="0" smtClean="0"/>
              <a:t>Constant Stress</a:t>
            </a:r>
          </a:p>
          <a:p>
            <a:pPr lvl="1"/>
            <a:r>
              <a:rPr lang="en-US" sz="2400" dirty="0" smtClean="0"/>
              <a:t>Uncertainty</a:t>
            </a:r>
          </a:p>
          <a:p>
            <a:pPr lvl="2"/>
            <a:r>
              <a:rPr lang="en-US" sz="2400" dirty="0" smtClean="0"/>
              <a:t>The most corrosive state for anyone</a:t>
            </a:r>
          </a:p>
          <a:p>
            <a:pPr lvl="2"/>
            <a:r>
              <a:rPr lang="en-US" sz="2400" dirty="0" smtClean="0"/>
              <a:t>Can’t plan, can’t think straight</a:t>
            </a:r>
          </a:p>
          <a:p>
            <a:pPr lvl="1"/>
            <a:r>
              <a:rPr lang="en-US" sz="2400" dirty="0" smtClean="0"/>
              <a:t>Paranoia</a:t>
            </a:r>
          </a:p>
          <a:p>
            <a:pPr lvl="2"/>
            <a:r>
              <a:rPr lang="en-US" sz="2400" dirty="0" smtClean="0"/>
              <a:t>Fear of someone on the other side turning you in</a:t>
            </a:r>
          </a:p>
          <a:p>
            <a:pPr lvl="2"/>
            <a:r>
              <a:rPr lang="en-US" sz="2400" dirty="0" smtClean="0"/>
              <a:t>Getting caught</a:t>
            </a:r>
          </a:p>
        </p:txBody>
      </p:sp>
      <p:grpSp>
        <p:nvGrpSpPr>
          <p:cNvPr id="8" name="Group 7"/>
          <p:cNvGrpSpPr/>
          <p:nvPr/>
        </p:nvGrpSpPr>
        <p:grpSpPr>
          <a:xfrm>
            <a:off x="7467600" y="381000"/>
            <a:ext cx="1350963" cy="1446550"/>
            <a:chOff x="7543800" y="114300"/>
            <a:chExt cx="1350963" cy="1446550"/>
          </a:xfrm>
        </p:grpSpPr>
        <p:pic>
          <p:nvPicPr>
            <p:cNvPr id="9" name="Picture 8" descr="PPP_CSPHE_CLP_SphereA_Blue.png"/>
            <p:cNvPicPr>
              <a:picLocks/>
            </p:cNvPicPr>
            <p:nvPr/>
          </p:nvPicPr>
          <p:blipFill>
            <a:blip r:embed="rId2" cstate="print">
              <a:duotone>
                <a:schemeClr val="accent3">
                  <a:shade val="45000"/>
                  <a:satMod val="135000"/>
                </a:schemeClr>
                <a:prstClr val="white"/>
              </a:duotone>
            </a:blip>
            <a:stretch>
              <a:fillRect/>
            </a:stretch>
          </p:blipFill>
          <p:spPr>
            <a:xfrm>
              <a:off x="7543800" y="152400"/>
              <a:ext cx="1350963" cy="1350963"/>
            </a:xfrm>
            <a:prstGeom prst="rect">
              <a:avLst/>
            </a:prstGeom>
          </p:spPr>
        </p:pic>
        <p:sp>
          <p:nvSpPr>
            <p:cNvPr id="10" name="TextBox 9"/>
            <p:cNvSpPr txBox="1"/>
            <p:nvPr/>
          </p:nvSpPr>
          <p:spPr>
            <a:xfrm>
              <a:off x="7620000" y="114300"/>
              <a:ext cx="1219200" cy="1446550"/>
            </a:xfrm>
            <a:prstGeom prst="rect">
              <a:avLst/>
            </a:prstGeom>
            <a:noFill/>
          </p:spPr>
          <p:txBody>
            <a:bodyPr wrap="square" rtlCol="0">
              <a:spAutoFit/>
            </a:bodyPr>
            <a:lstStyle/>
            <a:p>
              <a:pPr algn="ctr"/>
              <a:r>
                <a:rPr lang="en-US" sz="8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6</a:t>
              </a:r>
              <a:endParaRPr lang="en-US" sz="8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2971800" cy="4191000"/>
          </a:xfrm>
        </p:spPr>
        <p:txBody>
          <a:bodyPr>
            <a:normAutofit/>
          </a:bodyPr>
          <a:lstStyle/>
          <a:p>
            <a:r>
              <a:rPr lang="en-US" dirty="0" smtClean="0"/>
              <a:t>What was exciting is now drudgery, exhausting</a:t>
            </a:r>
            <a:endParaRPr lang="en-US" dirty="0"/>
          </a:p>
        </p:txBody>
      </p:sp>
      <p:pic>
        <p:nvPicPr>
          <p:cNvPr id="3" name="Picture 1027" descr="C:\My Documents\My Pictures\Presentations\SpyMaryland\Vienna Procedure.jpg"/>
          <p:cNvPicPr>
            <a:picLocks noChangeAspect="1" noChangeArrowheads="1"/>
          </p:cNvPicPr>
          <p:nvPr/>
        </p:nvPicPr>
        <p:blipFill>
          <a:blip r:embed="rId3" cstate="print"/>
          <a:srcRect/>
          <a:stretch>
            <a:fillRect/>
          </a:stretch>
        </p:blipFill>
        <p:spPr bwMode="auto">
          <a:xfrm>
            <a:off x="3252787" y="0"/>
            <a:ext cx="5891213" cy="6858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Dormancy stage</a:t>
            </a:r>
            <a:endParaRPr lang="en-US" dirty="0"/>
          </a:p>
        </p:txBody>
      </p:sp>
      <p:sp>
        <p:nvSpPr>
          <p:cNvPr id="3" name="Text Placeholder 2"/>
          <p:cNvSpPr>
            <a:spLocks noGrp="1"/>
          </p:cNvSpPr>
          <p:nvPr>
            <p:ph type="body" idx="1"/>
          </p:nvPr>
        </p:nvSpPr>
        <p:spPr/>
        <p:txBody>
          <a:bodyPr/>
          <a:lstStyle/>
          <a:p>
            <a:r>
              <a:rPr lang="en-US" dirty="0" smtClean="0"/>
              <a:t>Stage Seven</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3581400" cy="5791200"/>
          </a:xfrm>
        </p:spPr>
        <p:txBody>
          <a:bodyPr/>
          <a:lstStyle/>
          <a:p>
            <a:r>
              <a:rPr lang="en-US" dirty="0" smtClean="0"/>
              <a:t>Fantasy of escape</a:t>
            </a:r>
          </a:p>
          <a:p>
            <a:r>
              <a:rPr lang="en-US" dirty="0" smtClean="0"/>
              <a:t>Puts the lie to assumption of an Evil Genius</a:t>
            </a:r>
          </a:p>
          <a:p>
            <a:endParaRPr lang="en-US" dirty="0"/>
          </a:p>
        </p:txBody>
      </p:sp>
      <p:grpSp>
        <p:nvGrpSpPr>
          <p:cNvPr id="6" name="Group 5"/>
          <p:cNvGrpSpPr/>
          <p:nvPr/>
        </p:nvGrpSpPr>
        <p:grpSpPr>
          <a:xfrm>
            <a:off x="7543800" y="304800"/>
            <a:ext cx="1350963" cy="1446550"/>
            <a:chOff x="7543800" y="114300"/>
            <a:chExt cx="1350963" cy="1446550"/>
          </a:xfrm>
        </p:grpSpPr>
        <p:pic>
          <p:nvPicPr>
            <p:cNvPr id="7" name="Picture 6" descr="PPP_CSPHE_CLP_SphereA_Blue.png"/>
            <p:cNvPicPr>
              <a:picLocks/>
            </p:cNvPicPr>
            <p:nvPr/>
          </p:nvPicPr>
          <p:blipFill>
            <a:blip r:embed="rId2" cstate="print">
              <a:duotone>
                <a:schemeClr val="accent3">
                  <a:shade val="45000"/>
                  <a:satMod val="135000"/>
                </a:schemeClr>
                <a:prstClr val="white"/>
              </a:duotone>
            </a:blip>
            <a:stretch>
              <a:fillRect/>
            </a:stretch>
          </p:blipFill>
          <p:spPr>
            <a:xfrm>
              <a:off x="7543800" y="152400"/>
              <a:ext cx="1350963" cy="1350963"/>
            </a:xfrm>
            <a:prstGeom prst="rect">
              <a:avLst/>
            </a:prstGeom>
          </p:spPr>
        </p:pic>
        <p:sp>
          <p:nvSpPr>
            <p:cNvPr id="8" name="TextBox 7"/>
            <p:cNvSpPr txBox="1"/>
            <p:nvPr/>
          </p:nvSpPr>
          <p:spPr>
            <a:xfrm>
              <a:off x="7620000" y="114300"/>
              <a:ext cx="1219200" cy="1446550"/>
            </a:xfrm>
            <a:prstGeom prst="rect">
              <a:avLst/>
            </a:prstGeom>
            <a:noFill/>
          </p:spPr>
          <p:txBody>
            <a:bodyPr wrap="square" rtlCol="0">
              <a:spAutoFit/>
            </a:bodyPr>
            <a:lstStyle/>
            <a:p>
              <a:pPr algn="ctr"/>
              <a:r>
                <a:rPr lang="en-US" sz="8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7</a:t>
              </a:r>
              <a:endParaRPr lang="en-US" sz="8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grpSp>
      <p:sp>
        <p:nvSpPr>
          <p:cNvPr id="10" name="Freeform 43"/>
          <p:cNvSpPr>
            <a:spLocks noEditPoints="1"/>
          </p:cNvSpPr>
          <p:nvPr/>
        </p:nvSpPr>
        <p:spPr bwMode="auto">
          <a:xfrm flipH="1">
            <a:off x="3657600" y="838200"/>
            <a:ext cx="4273550" cy="5225020"/>
          </a:xfrm>
          <a:custGeom>
            <a:avLst/>
            <a:gdLst/>
            <a:ahLst/>
            <a:cxnLst>
              <a:cxn ang="0">
                <a:pos x="436" y="128"/>
              </a:cxn>
              <a:cxn ang="0">
                <a:pos x="414" y="156"/>
              </a:cxn>
              <a:cxn ang="0">
                <a:pos x="384" y="166"/>
              </a:cxn>
              <a:cxn ang="0">
                <a:pos x="364" y="118"/>
              </a:cxn>
              <a:cxn ang="0">
                <a:pos x="278" y="66"/>
              </a:cxn>
              <a:cxn ang="0">
                <a:pos x="240" y="58"/>
              </a:cxn>
              <a:cxn ang="0">
                <a:pos x="186" y="60"/>
              </a:cxn>
              <a:cxn ang="0">
                <a:pos x="188" y="38"/>
              </a:cxn>
              <a:cxn ang="0">
                <a:pos x="164" y="4"/>
              </a:cxn>
              <a:cxn ang="0">
                <a:pos x="110" y="24"/>
              </a:cxn>
              <a:cxn ang="0">
                <a:pos x="114" y="48"/>
              </a:cxn>
              <a:cxn ang="0">
                <a:pos x="122" y="76"/>
              </a:cxn>
              <a:cxn ang="0">
                <a:pos x="140" y="98"/>
              </a:cxn>
              <a:cxn ang="0">
                <a:pos x="150" y="130"/>
              </a:cxn>
              <a:cxn ang="0">
                <a:pos x="148" y="202"/>
              </a:cxn>
              <a:cxn ang="0">
                <a:pos x="120" y="218"/>
              </a:cxn>
              <a:cxn ang="0">
                <a:pos x="76" y="198"/>
              </a:cxn>
              <a:cxn ang="0">
                <a:pos x="68" y="202"/>
              </a:cxn>
              <a:cxn ang="0">
                <a:pos x="36" y="192"/>
              </a:cxn>
              <a:cxn ang="0">
                <a:pos x="24" y="192"/>
              </a:cxn>
              <a:cxn ang="0">
                <a:pos x="40" y="210"/>
              </a:cxn>
              <a:cxn ang="0">
                <a:pos x="46" y="222"/>
              </a:cxn>
              <a:cxn ang="0">
                <a:pos x="44" y="228"/>
              </a:cxn>
              <a:cxn ang="0">
                <a:pos x="92" y="256"/>
              </a:cxn>
              <a:cxn ang="0">
                <a:pos x="166" y="264"/>
              </a:cxn>
              <a:cxn ang="0">
                <a:pos x="118" y="310"/>
              </a:cxn>
              <a:cxn ang="0">
                <a:pos x="78" y="354"/>
              </a:cxn>
              <a:cxn ang="0">
                <a:pos x="82" y="432"/>
              </a:cxn>
              <a:cxn ang="0">
                <a:pos x="76" y="476"/>
              </a:cxn>
              <a:cxn ang="0">
                <a:pos x="66" y="498"/>
              </a:cxn>
              <a:cxn ang="0">
                <a:pos x="48" y="510"/>
              </a:cxn>
              <a:cxn ang="0">
                <a:pos x="4" y="520"/>
              </a:cxn>
              <a:cxn ang="0">
                <a:pos x="76" y="544"/>
              </a:cxn>
              <a:cxn ang="0">
                <a:pos x="104" y="514"/>
              </a:cxn>
              <a:cxn ang="0">
                <a:pos x="102" y="488"/>
              </a:cxn>
              <a:cxn ang="0">
                <a:pos x="120" y="438"/>
              </a:cxn>
              <a:cxn ang="0">
                <a:pos x="130" y="378"/>
              </a:cxn>
              <a:cxn ang="0">
                <a:pos x="184" y="344"/>
              </a:cxn>
              <a:cxn ang="0">
                <a:pos x="258" y="408"/>
              </a:cxn>
              <a:cxn ang="0">
                <a:pos x="366" y="476"/>
              </a:cxn>
              <a:cxn ang="0">
                <a:pos x="404" y="520"/>
              </a:cxn>
              <a:cxn ang="0">
                <a:pos x="438" y="516"/>
              </a:cxn>
              <a:cxn ang="0">
                <a:pos x="442" y="532"/>
              </a:cxn>
              <a:cxn ang="0">
                <a:pos x="444" y="574"/>
              </a:cxn>
              <a:cxn ang="0">
                <a:pos x="482" y="504"/>
              </a:cxn>
              <a:cxn ang="0">
                <a:pos x="460" y="468"/>
              </a:cxn>
              <a:cxn ang="0">
                <a:pos x="400" y="444"/>
              </a:cxn>
              <a:cxn ang="0">
                <a:pos x="320" y="386"/>
              </a:cxn>
              <a:cxn ang="0">
                <a:pos x="308" y="344"/>
              </a:cxn>
              <a:cxn ang="0">
                <a:pos x="308" y="296"/>
              </a:cxn>
              <a:cxn ang="0">
                <a:pos x="348" y="254"/>
              </a:cxn>
              <a:cxn ang="0">
                <a:pos x="294" y="156"/>
              </a:cxn>
              <a:cxn ang="0">
                <a:pos x="312" y="128"/>
              </a:cxn>
              <a:cxn ang="0">
                <a:pos x="352" y="176"/>
              </a:cxn>
              <a:cxn ang="0">
                <a:pos x="364" y="212"/>
              </a:cxn>
              <a:cxn ang="0">
                <a:pos x="382" y="220"/>
              </a:cxn>
              <a:cxn ang="0">
                <a:pos x="354" y="276"/>
              </a:cxn>
              <a:cxn ang="0">
                <a:pos x="466" y="344"/>
              </a:cxn>
              <a:cxn ang="0">
                <a:pos x="480" y="336"/>
              </a:cxn>
              <a:cxn ang="0">
                <a:pos x="546" y="202"/>
              </a:cxn>
              <a:cxn ang="0">
                <a:pos x="378" y="210"/>
              </a:cxn>
              <a:cxn ang="0">
                <a:pos x="390" y="192"/>
              </a:cxn>
              <a:cxn ang="0">
                <a:pos x="388" y="208"/>
              </a:cxn>
            </a:cxnLst>
            <a:rect l="0" t="0" r="r" b="b"/>
            <a:pathLst>
              <a:path w="550" h="576">
                <a:moveTo>
                  <a:pt x="550" y="194"/>
                </a:moveTo>
                <a:lnTo>
                  <a:pt x="550" y="194"/>
                </a:lnTo>
                <a:lnTo>
                  <a:pt x="550" y="192"/>
                </a:lnTo>
                <a:lnTo>
                  <a:pt x="548" y="192"/>
                </a:lnTo>
                <a:lnTo>
                  <a:pt x="548" y="192"/>
                </a:lnTo>
                <a:lnTo>
                  <a:pt x="546" y="190"/>
                </a:lnTo>
                <a:lnTo>
                  <a:pt x="546" y="190"/>
                </a:lnTo>
                <a:lnTo>
                  <a:pt x="544" y="190"/>
                </a:lnTo>
                <a:lnTo>
                  <a:pt x="544" y="190"/>
                </a:lnTo>
                <a:lnTo>
                  <a:pt x="544" y="190"/>
                </a:lnTo>
                <a:lnTo>
                  <a:pt x="544" y="190"/>
                </a:lnTo>
                <a:lnTo>
                  <a:pt x="504" y="166"/>
                </a:lnTo>
                <a:lnTo>
                  <a:pt x="504" y="166"/>
                </a:lnTo>
                <a:lnTo>
                  <a:pt x="474" y="150"/>
                </a:lnTo>
                <a:lnTo>
                  <a:pt x="474" y="150"/>
                </a:lnTo>
                <a:lnTo>
                  <a:pt x="442" y="130"/>
                </a:lnTo>
                <a:lnTo>
                  <a:pt x="442" y="130"/>
                </a:lnTo>
                <a:lnTo>
                  <a:pt x="442" y="130"/>
                </a:lnTo>
                <a:lnTo>
                  <a:pt x="442" y="130"/>
                </a:lnTo>
                <a:lnTo>
                  <a:pt x="440" y="128"/>
                </a:lnTo>
                <a:lnTo>
                  <a:pt x="440" y="128"/>
                </a:lnTo>
                <a:lnTo>
                  <a:pt x="438" y="126"/>
                </a:lnTo>
                <a:lnTo>
                  <a:pt x="438" y="126"/>
                </a:lnTo>
                <a:lnTo>
                  <a:pt x="436" y="128"/>
                </a:lnTo>
                <a:lnTo>
                  <a:pt x="436" y="128"/>
                </a:lnTo>
                <a:lnTo>
                  <a:pt x="434" y="130"/>
                </a:lnTo>
                <a:lnTo>
                  <a:pt x="434" y="130"/>
                </a:lnTo>
                <a:lnTo>
                  <a:pt x="432" y="132"/>
                </a:lnTo>
                <a:lnTo>
                  <a:pt x="432" y="132"/>
                </a:lnTo>
                <a:lnTo>
                  <a:pt x="430" y="132"/>
                </a:lnTo>
                <a:lnTo>
                  <a:pt x="430" y="132"/>
                </a:lnTo>
                <a:lnTo>
                  <a:pt x="428" y="132"/>
                </a:lnTo>
                <a:lnTo>
                  <a:pt x="428" y="132"/>
                </a:lnTo>
                <a:lnTo>
                  <a:pt x="426" y="134"/>
                </a:lnTo>
                <a:lnTo>
                  <a:pt x="426" y="134"/>
                </a:lnTo>
                <a:lnTo>
                  <a:pt x="424" y="138"/>
                </a:lnTo>
                <a:lnTo>
                  <a:pt x="424" y="138"/>
                </a:lnTo>
                <a:lnTo>
                  <a:pt x="422" y="142"/>
                </a:lnTo>
                <a:lnTo>
                  <a:pt x="422" y="142"/>
                </a:lnTo>
                <a:lnTo>
                  <a:pt x="420" y="148"/>
                </a:lnTo>
                <a:lnTo>
                  <a:pt x="420" y="148"/>
                </a:lnTo>
                <a:lnTo>
                  <a:pt x="418" y="150"/>
                </a:lnTo>
                <a:lnTo>
                  <a:pt x="418" y="150"/>
                </a:lnTo>
                <a:lnTo>
                  <a:pt x="416" y="152"/>
                </a:lnTo>
                <a:lnTo>
                  <a:pt x="416" y="152"/>
                </a:lnTo>
                <a:lnTo>
                  <a:pt x="414" y="154"/>
                </a:lnTo>
                <a:lnTo>
                  <a:pt x="414" y="154"/>
                </a:lnTo>
                <a:lnTo>
                  <a:pt x="414" y="156"/>
                </a:lnTo>
                <a:lnTo>
                  <a:pt x="414" y="156"/>
                </a:lnTo>
                <a:lnTo>
                  <a:pt x="414" y="158"/>
                </a:lnTo>
                <a:lnTo>
                  <a:pt x="414" y="158"/>
                </a:lnTo>
                <a:lnTo>
                  <a:pt x="408" y="168"/>
                </a:lnTo>
                <a:lnTo>
                  <a:pt x="408" y="168"/>
                </a:lnTo>
                <a:lnTo>
                  <a:pt x="402" y="180"/>
                </a:lnTo>
                <a:lnTo>
                  <a:pt x="402" y="180"/>
                </a:lnTo>
                <a:lnTo>
                  <a:pt x="402" y="180"/>
                </a:lnTo>
                <a:lnTo>
                  <a:pt x="402" y="180"/>
                </a:lnTo>
                <a:lnTo>
                  <a:pt x="400" y="180"/>
                </a:lnTo>
                <a:lnTo>
                  <a:pt x="400" y="180"/>
                </a:lnTo>
                <a:lnTo>
                  <a:pt x="398" y="178"/>
                </a:lnTo>
                <a:lnTo>
                  <a:pt x="398" y="178"/>
                </a:lnTo>
                <a:lnTo>
                  <a:pt x="394" y="174"/>
                </a:lnTo>
                <a:lnTo>
                  <a:pt x="394" y="174"/>
                </a:lnTo>
                <a:lnTo>
                  <a:pt x="392" y="174"/>
                </a:lnTo>
                <a:lnTo>
                  <a:pt x="392" y="174"/>
                </a:lnTo>
                <a:lnTo>
                  <a:pt x="390" y="174"/>
                </a:lnTo>
                <a:lnTo>
                  <a:pt x="390" y="174"/>
                </a:lnTo>
                <a:lnTo>
                  <a:pt x="388" y="170"/>
                </a:lnTo>
                <a:lnTo>
                  <a:pt x="388" y="170"/>
                </a:lnTo>
                <a:lnTo>
                  <a:pt x="384" y="168"/>
                </a:lnTo>
                <a:lnTo>
                  <a:pt x="384" y="168"/>
                </a:lnTo>
                <a:lnTo>
                  <a:pt x="384" y="166"/>
                </a:lnTo>
                <a:lnTo>
                  <a:pt x="384" y="166"/>
                </a:lnTo>
                <a:lnTo>
                  <a:pt x="384" y="166"/>
                </a:lnTo>
                <a:lnTo>
                  <a:pt x="384" y="166"/>
                </a:lnTo>
                <a:lnTo>
                  <a:pt x="384" y="164"/>
                </a:lnTo>
                <a:lnTo>
                  <a:pt x="384" y="164"/>
                </a:lnTo>
                <a:lnTo>
                  <a:pt x="384" y="164"/>
                </a:lnTo>
                <a:lnTo>
                  <a:pt x="384" y="164"/>
                </a:lnTo>
                <a:lnTo>
                  <a:pt x="390" y="158"/>
                </a:lnTo>
                <a:lnTo>
                  <a:pt x="390" y="158"/>
                </a:lnTo>
                <a:lnTo>
                  <a:pt x="394" y="154"/>
                </a:lnTo>
                <a:lnTo>
                  <a:pt x="394" y="154"/>
                </a:lnTo>
                <a:lnTo>
                  <a:pt x="394" y="154"/>
                </a:lnTo>
                <a:lnTo>
                  <a:pt x="394" y="154"/>
                </a:lnTo>
                <a:lnTo>
                  <a:pt x="390" y="150"/>
                </a:lnTo>
                <a:lnTo>
                  <a:pt x="390" y="150"/>
                </a:lnTo>
                <a:lnTo>
                  <a:pt x="386" y="146"/>
                </a:lnTo>
                <a:lnTo>
                  <a:pt x="386" y="146"/>
                </a:lnTo>
                <a:lnTo>
                  <a:pt x="384" y="144"/>
                </a:lnTo>
                <a:lnTo>
                  <a:pt x="384" y="144"/>
                </a:lnTo>
                <a:lnTo>
                  <a:pt x="378" y="136"/>
                </a:lnTo>
                <a:lnTo>
                  <a:pt x="378" y="136"/>
                </a:lnTo>
                <a:lnTo>
                  <a:pt x="370" y="126"/>
                </a:lnTo>
                <a:lnTo>
                  <a:pt x="370" y="126"/>
                </a:lnTo>
                <a:lnTo>
                  <a:pt x="364" y="118"/>
                </a:lnTo>
                <a:lnTo>
                  <a:pt x="364" y="118"/>
                </a:lnTo>
                <a:lnTo>
                  <a:pt x="358" y="112"/>
                </a:lnTo>
                <a:lnTo>
                  <a:pt x="358" y="112"/>
                </a:lnTo>
                <a:lnTo>
                  <a:pt x="350" y="102"/>
                </a:lnTo>
                <a:lnTo>
                  <a:pt x="350" y="102"/>
                </a:lnTo>
                <a:lnTo>
                  <a:pt x="334" y="84"/>
                </a:lnTo>
                <a:lnTo>
                  <a:pt x="334" y="84"/>
                </a:lnTo>
                <a:lnTo>
                  <a:pt x="326" y="76"/>
                </a:lnTo>
                <a:lnTo>
                  <a:pt x="320" y="72"/>
                </a:lnTo>
                <a:lnTo>
                  <a:pt x="320" y="72"/>
                </a:lnTo>
                <a:lnTo>
                  <a:pt x="310" y="68"/>
                </a:lnTo>
                <a:lnTo>
                  <a:pt x="310" y="68"/>
                </a:lnTo>
                <a:lnTo>
                  <a:pt x="302" y="68"/>
                </a:lnTo>
                <a:lnTo>
                  <a:pt x="302" y="68"/>
                </a:lnTo>
                <a:lnTo>
                  <a:pt x="298" y="68"/>
                </a:lnTo>
                <a:lnTo>
                  <a:pt x="298" y="68"/>
                </a:lnTo>
                <a:lnTo>
                  <a:pt x="294" y="68"/>
                </a:lnTo>
                <a:lnTo>
                  <a:pt x="294" y="68"/>
                </a:lnTo>
                <a:lnTo>
                  <a:pt x="288" y="68"/>
                </a:lnTo>
                <a:lnTo>
                  <a:pt x="288" y="68"/>
                </a:lnTo>
                <a:lnTo>
                  <a:pt x="284" y="66"/>
                </a:lnTo>
                <a:lnTo>
                  <a:pt x="284" y="66"/>
                </a:lnTo>
                <a:lnTo>
                  <a:pt x="278" y="66"/>
                </a:lnTo>
                <a:lnTo>
                  <a:pt x="278" y="66"/>
                </a:lnTo>
                <a:lnTo>
                  <a:pt x="274" y="68"/>
                </a:lnTo>
                <a:lnTo>
                  <a:pt x="274" y="68"/>
                </a:lnTo>
                <a:lnTo>
                  <a:pt x="272" y="68"/>
                </a:lnTo>
                <a:lnTo>
                  <a:pt x="272" y="68"/>
                </a:lnTo>
                <a:lnTo>
                  <a:pt x="268" y="68"/>
                </a:lnTo>
                <a:lnTo>
                  <a:pt x="268" y="68"/>
                </a:lnTo>
                <a:lnTo>
                  <a:pt x="266" y="68"/>
                </a:lnTo>
                <a:lnTo>
                  <a:pt x="266" y="68"/>
                </a:lnTo>
                <a:lnTo>
                  <a:pt x="260" y="66"/>
                </a:lnTo>
                <a:lnTo>
                  <a:pt x="260" y="66"/>
                </a:lnTo>
                <a:lnTo>
                  <a:pt x="256" y="66"/>
                </a:lnTo>
                <a:lnTo>
                  <a:pt x="256" y="66"/>
                </a:lnTo>
                <a:lnTo>
                  <a:pt x="254" y="66"/>
                </a:lnTo>
                <a:lnTo>
                  <a:pt x="254" y="66"/>
                </a:lnTo>
                <a:lnTo>
                  <a:pt x="250" y="66"/>
                </a:lnTo>
                <a:lnTo>
                  <a:pt x="250" y="66"/>
                </a:lnTo>
                <a:lnTo>
                  <a:pt x="248" y="66"/>
                </a:lnTo>
                <a:lnTo>
                  <a:pt x="248" y="66"/>
                </a:lnTo>
                <a:lnTo>
                  <a:pt x="246" y="64"/>
                </a:lnTo>
                <a:lnTo>
                  <a:pt x="246" y="64"/>
                </a:lnTo>
                <a:lnTo>
                  <a:pt x="244" y="60"/>
                </a:lnTo>
                <a:lnTo>
                  <a:pt x="244" y="60"/>
                </a:lnTo>
                <a:lnTo>
                  <a:pt x="240" y="58"/>
                </a:lnTo>
                <a:lnTo>
                  <a:pt x="240" y="58"/>
                </a:lnTo>
                <a:lnTo>
                  <a:pt x="234" y="56"/>
                </a:lnTo>
                <a:lnTo>
                  <a:pt x="234" y="56"/>
                </a:lnTo>
                <a:lnTo>
                  <a:pt x="228" y="54"/>
                </a:lnTo>
                <a:lnTo>
                  <a:pt x="228" y="54"/>
                </a:lnTo>
                <a:lnTo>
                  <a:pt x="220" y="54"/>
                </a:lnTo>
                <a:lnTo>
                  <a:pt x="220" y="54"/>
                </a:lnTo>
                <a:lnTo>
                  <a:pt x="214" y="54"/>
                </a:lnTo>
                <a:lnTo>
                  <a:pt x="214" y="54"/>
                </a:lnTo>
                <a:lnTo>
                  <a:pt x="210" y="54"/>
                </a:lnTo>
                <a:lnTo>
                  <a:pt x="210" y="54"/>
                </a:lnTo>
                <a:lnTo>
                  <a:pt x="204" y="56"/>
                </a:lnTo>
                <a:lnTo>
                  <a:pt x="204" y="56"/>
                </a:lnTo>
                <a:lnTo>
                  <a:pt x="202" y="58"/>
                </a:lnTo>
                <a:lnTo>
                  <a:pt x="202" y="58"/>
                </a:lnTo>
                <a:lnTo>
                  <a:pt x="196" y="62"/>
                </a:lnTo>
                <a:lnTo>
                  <a:pt x="196" y="62"/>
                </a:lnTo>
                <a:lnTo>
                  <a:pt x="192" y="66"/>
                </a:lnTo>
                <a:lnTo>
                  <a:pt x="192" y="66"/>
                </a:lnTo>
                <a:lnTo>
                  <a:pt x="190" y="64"/>
                </a:lnTo>
                <a:lnTo>
                  <a:pt x="190" y="64"/>
                </a:lnTo>
                <a:lnTo>
                  <a:pt x="188" y="60"/>
                </a:lnTo>
                <a:lnTo>
                  <a:pt x="188" y="60"/>
                </a:lnTo>
                <a:lnTo>
                  <a:pt x="186" y="60"/>
                </a:lnTo>
                <a:lnTo>
                  <a:pt x="186" y="60"/>
                </a:lnTo>
                <a:lnTo>
                  <a:pt x="188" y="60"/>
                </a:lnTo>
                <a:lnTo>
                  <a:pt x="188" y="60"/>
                </a:lnTo>
                <a:lnTo>
                  <a:pt x="190" y="58"/>
                </a:lnTo>
                <a:lnTo>
                  <a:pt x="190" y="58"/>
                </a:lnTo>
                <a:lnTo>
                  <a:pt x="190" y="54"/>
                </a:lnTo>
                <a:lnTo>
                  <a:pt x="190" y="54"/>
                </a:lnTo>
                <a:lnTo>
                  <a:pt x="190" y="54"/>
                </a:lnTo>
                <a:lnTo>
                  <a:pt x="190" y="54"/>
                </a:lnTo>
                <a:lnTo>
                  <a:pt x="190" y="52"/>
                </a:lnTo>
                <a:lnTo>
                  <a:pt x="190" y="52"/>
                </a:lnTo>
                <a:lnTo>
                  <a:pt x="190" y="50"/>
                </a:lnTo>
                <a:lnTo>
                  <a:pt x="190" y="50"/>
                </a:lnTo>
                <a:lnTo>
                  <a:pt x="190" y="48"/>
                </a:lnTo>
                <a:lnTo>
                  <a:pt x="190" y="48"/>
                </a:lnTo>
                <a:lnTo>
                  <a:pt x="190" y="46"/>
                </a:lnTo>
                <a:lnTo>
                  <a:pt x="190" y="46"/>
                </a:lnTo>
                <a:lnTo>
                  <a:pt x="188" y="44"/>
                </a:lnTo>
                <a:lnTo>
                  <a:pt x="188" y="44"/>
                </a:lnTo>
                <a:lnTo>
                  <a:pt x="188" y="42"/>
                </a:lnTo>
                <a:lnTo>
                  <a:pt x="188" y="42"/>
                </a:lnTo>
                <a:lnTo>
                  <a:pt x="188" y="38"/>
                </a:lnTo>
                <a:lnTo>
                  <a:pt x="188" y="38"/>
                </a:lnTo>
                <a:lnTo>
                  <a:pt x="188" y="38"/>
                </a:lnTo>
                <a:lnTo>
                  <a:pt x="188" y="38"/>
                </a:lnTo>
                <a:lnTo>
                  <a:pt x="188" y="36"/>
                </a:lnTo>
                <a:lnTo>
                  <a:pt x="188" y="36"/>
                </a:lnTo>
                <a:lnTo>
                  <a:pt x="186" y="30"/>
                </a:lnTo>
                <a:lnTo>
                  <a:pt x="186" y="30"/>
                </a:lnTo>
                <a:lnTo>
                  <a:pt x="186" y="28"/>
                </a:lnTo>
                <a:lnTo>
                  <a:pt x="186" y="28"/>
                </a:lnTo>
                <a:lnTo>
                  <a:pt x="184" y="26"/>
                </a:lnTo>
                <a:lnTo>
                  <a:pt x="184" y="26"/>
                </a:lnTo>
                <a:lnTo>
                  <a:pt x="182" y="24"/>
                </a:lnTo>
                <a:lnTo>
                  <a:pt x="182" y="24"/>
                </a:lnTo>
                <a:lnTo>
                  <a:pt x="182" y="22"/>
                </a:lnTo>
                <a:lnTo>
                  <a:pt x="182" y="22"/>
                </a:lnTo>
                <a:lnTo>
                  <a:pt x="182" y="20"/>
                </a:lnTo>
                <a:lnTo>
                  <a:pt x="182" y="20"/>
                </a:lnTo>
                <a:lnTo>
                  <a:pt x="178" y="16"/>
                </a:lnTo>
                <a:lnTo>
                  <a:pt x="178" y="16"/>
                </a:lnTo>
                <a:lnTo>
                  <a:pt x="176" y="12"/>
                </a:lnTo>
                <a:lnTo>
                  <a:pt x="176" y="12"/>
                </a:lnTo>
                <a:lnTo>
                  <a:pt x="174" y="10"/>
                </a:lnTo>
                <a:lnTo>
                  <a:pt x="174" y="10"/>
                </a:lnTo>
                <a:lnTo>
                  <a:pt x="170" y="8"/>
                </a:lnTo>
                <a:lnTo>
                  <a:pt x="170" y="8"/>
                </a:lnTo>
                <a:lnTo>
                  <a:pt x="168" y="6"/>
                </a:lnTo>
                <a:lnTo>
                  <a:pt x="164" y="4"/>
                </a:lnTo>
                <a:lnTo>
                  <a:pt x="164" y="4"/>
                </a:lnTo>
                <a:lnTo>
                  <a:pt x="158" y="2"/>
                </a:lnTo>
                <a:lnTo>
                  <a:pt x="158" y="2"/>
                </a:lnTo>
                <a:lnTo>
                  <a:pt x="152" y="0"/>
                </a:lnTo>
                <a:lnTo>
                  <a:pt x="152" y="0"/>
                </a:lnTo>
                <a:lnTo>
                  <a:pt x="148" y="0"/>
                </a:lnTo>
                <a:lnTo>
                  <a:pt x="148" y="0"/>
                </a:lnTo>
                <a:lnTo>
                  <a:pt x="144" y="2"/>
                </a:lnTo>
                <a:lnTo>
                  <a:pt x="144" y="2"/>
                </a:lnTo>
                <a:lnTo>
                  <a:pt x="140" y="2"/>
                </a:lnTo>
                <a:lnTo>
                  <a:pt x="140" y="2"/>
                </a:lnTo>
                <a:lnTo>
                  <a:pt x="136" y="4"/>
                </a:lnTo>
                <a:lnTo>
                  <a:pt x="136" y="4"/>
                </a:lnTo>
                <a:lnTo>
                  <a:pt x="132" y="6"/>
                </a:lnTo>
                <a:lnTo>
                  <a:pt x="132" y="6"/>
                </a:lnTo>
                <a:lnTo>
                  <a:pt x="128" y="8"/>
                </a:lnTo>
                <a:lnTo>
                  <a:pt x="128" y="8"/>
                </a:lnTo>
                <a:lnTo>
                  <a:pt x="124" y="10"/>
                </a:lnTo>
                <a:lnTo>
                  <a:pt x="124" y="10"/>
                </a:lnTo>
                <a:lnTo>
                  <a:pt x="118" y="14"/>
                </a:lnTo>
                <a:lnTo>
                  <a:pt x="118" y="14"/>
                </a:lnTo>
                <a:lnTo>
                  <a:pt x="114" y="18"/>
                </a:lnTo>
                <a:lnTo>
                  <a:pt x="114" y="18"/>
                </a:lnTo>
                <a:lnTo>
                  <a:pt x="110" y="24"/>
                </a:lnTo>
                <a:lnTo>
                  <a:pt x="110" y="24"/>
                </a:lnTo>
                <a:lnTo>
                  <a:pt x="108" y="28"/>
                </a:lnTo>
                <a:lnTo>
                  <a:pt x="110" y="32"/>
                </a:lnTo>
                <a:lnTo>
                  <a:pt x="110" y="32"/>
                </a:lnTo>
                <a:lnTo>
                  <a:pt x="112" y="34"/>
                </a:lnTo>
                <a:lnTo>
                  <a:pt x="112" y="34"/>
                </a:lnTo>
                <a:lnTo>
                  <a:pt x="112" y="34"/>
                </a:lnTo>
                <a:lnTo>
                  <a:pt x="112" y="34"/>
                </a:lnTo>
                <a:lnTo>
                  <a:pt x="112" y="36"/>
                </a:lnTo>
                <a:lnTo>
                  <a:pt x="112" y="36"/>
                </a:lnTo>
                <a:lnTo>
                  <a:pt x="112" y="38"/>
                </a:lnTo>
                <a:lnTo>
                  <a:pt x="112" y="38"/>
                </a:lnTo>
                <a:lnTo>
                  <a:pt x="112" y="40"/>
                </a:lnTo>
                <a:lnTo>
                  <a:pt x="112" y="40"/>
                </a:lnTo>
                <a:lnTo>
                  <a:pt x="112" y="42"/>
                </a:lnTo>
                <a:lnTo>
                  <a:pt x="112" y="42"/>
                </a:lnTo>
                <a:lnTo>
                  <a:pt x="112" y="42"/>
                </a:lnTo>
                <a:lnTo>
                  <a:pt x="112" y="42"/>
                </a:lnTo>
                <a:lnTo>
                  <a:pt x="112" y="44"/>
                </a:lnTo>
                <a:lnTo>
                  <a:pt x="112" y="44"/>
                </a:lnTo>
                <a:lnTo>
                  <a:pt x="112" y="46"/>
                </a:lnTo>
                <a:lnTo>
                  <a:pt x="112" y="46"/>
                </a:lnTo>
                <a:lnTo>
                  <a:pt x="114" y="48"/>
                </a:lnTo>
                <a:lnTo>
                  <a:pt x="114" y="48"/>
                </a:lnTo>
                <a:lnTo>
                  <a:pt x="112" y="50"/>
                </a:lnTo>
                <a:lnTo>
                  <a:pt x="112" y="50"/>
                </a:lnTo>
                <a:lnTo>
                  <a:pt x="114" y="52"/>
                </a:lnTo>
                <a:lnTo>
                  <a:pt x="114" y="52"/>
                </a:lnTo>
                <a:lnTo>
                  <a:pt x="114" y="54"/>
                </a:lnTo>
                <a:lnTo>
                  <a:pt x="114" y="54"/>
                </a:lnTo>
                <a:lnTo>
                  <a:pt x="116" y="56"/>
                </a:lnTo>
                <a:lnTo>
                  <a:pt x="116" y="58"/>
                </a:lnTo>
                <a:lnTo>
                  <a:pt x="116" y="58"/>
                </a:lnTo>
                <a:lnTo>
                  <a:pt x="116" y="60"/>
                </a:lnTo>
                <a:lnTo>
                  <a:pt x="116" y="60"/>
                </a:lnTo>
                <a:lnTo>
                  <a:pt x="114" y="64"/>
                </a:lnTo>
                <a:lnTo>
                  <a:pt x="114" y="64"/>
                </a:lnTo>
                <a:lnTo>
                  <a:pt x="112" y="70"/>
                </a:lnTo>
                <a:lnTo>
                  <a:pt x="112" y="70"/>
                </a:lnTo>
                <a:lnTo>
                  <a:pt x="112" y="74"/>
                </a:lnTo>
                <a:lnTo>
                  <a:pt x="114" y="76"/>
                </a:lnTo>
                <a:lnTo>
                  <a:pt x="114" y="76"/>
                </a:lnTo>
                <a:lnTo>
                  <a:pt x="116" y="76"/>
                </a:lnTo>
                <a:lnTo>
                  <a:pt x="116" y="76"/>
                </a:lnTo>
                <a:lnTo>
                  <a:pt x="118" y="76"/>
                </a:lnTo>
                <a:lnTo>
                  <a:pt x="118" y="76"/>
                </a:lnTo>
                <a:lnTo>
                  <a:pt x="120" y="76"/>
                </a:lnTo>
                <a:lnTo>
                  <a:pt x="122" y="76"/>
                </a:lnTo>
                <a:lnTo>
                  <a:pt x="122" y="76"/>
                </a:lnTo>
                <a:lnTo>
                  <a:pt x="122" y="80"/>
                </a:lnTo>
                <a:lnTo>
                  <a:pt x="122" y="80"/>
                </a:lnTo>
                <a:lnTo>
                  <a:pt x="122" y="82"/>
                </a:lnTo>
                <a:lnTo>
                  <a:pt x="124" y="82"/>
                </a:lnTo>
                <a:lnTo>
                  <a:pt x="124" y="82"/>
                </a:lnTo>
                <a:lnTo>
                  <a:pt x="128" y="82"/>
                </a:lnTo>
                <a:lnTo>
                  <a:pt x="128" y="82"/>
                </a:lnTo>
                <a:lnTo>
                  <a:pt x="130" y="84"/>
                </a:lnTo>
                <a:lnTo>
                  <a:pt x="130" y="84"/>
                </a:lnTo>
                <a:lnTo>
                  <a:pt x="128" y="86"/>
                </a:lnTo>
                <a:lnTo>
                  <a:pt x="128" y="86"/>
                </a:lnTo>
                <a:lnTo>
                  <a:pt x="130" y="88"/>
                </a:lnTo>
                <a:lnTo>
                  <a:pt x="130" y="88"/>
                </a:lnTo>
                <a:lnTo>
                  <a:pt x="132" y="90"/>
                </a:lnTo>
                <a:lnTo>
                  <a:pt x="132" y="90"/>
                </a:lnTo>
                <a:lnTo>
                  <a:pt x="134" y="92"/>
                </a:lnTo>
                <a:lnTo>
                  <a:pt x="134" y="92"/>
                </a:lnTo>
                <a:lnTo>
                  <a:pt x="134" y="94"/>
                </a:lnTo>
                <a:lnTo>
                  <a:pt x="134" y="94"/>
                </a:lnTo>
                <a:lnTo>
                  <a:pt x="136" y="98"/>
                </a:lnTo>
                <a:lnTo>
                  <a:pt x="136" y="98"/>
                </a:lnTo>
                <a:lnTo>
                  <a:pt x="140" y="98"/>
                </a:lnTo>
                <a:lnTo>
                  <a:pt x="140" y="98"/>
                </a:lnTo>
                <a:lnTo>
                  <a:pt x="144" y="98"/>
                </a:lnTo>
                <a:lnTo>
                  <a:pt x="144" y="98"/>
                </a:lnTo>
                <a:lnTo>
                  <a:pt x="146" y="98"/>
                </a:lnTo>
                <a:lnTo>
                  <a:pt x="146" y="98"/>
                </a:lnTo>
                <a:lnTo>
                  <a:pt x="152" y="98"/>
                </a:lnTo>
                <a:lnTo>
                  <a:pt x="152" y="98"/>
                </a:lnTo>
                <a:lnTo>
                  <a:pt x="152" y="98"/>
                </a:lnTo>
                <a:lnTo>
                  <a:pt x="152" y="98"/>
                </a:lnTo>
                <a:lnTo>
                  <a:pt x="154" y="98"/>
                </a:lnTo>
                <a:lnTo>
                  <a:pt x="154" y="98"/>
                </a:lnTo>
                <a:lnTo>
                  <a:pt x="154" y="100"/>
                </a:lnTo>
                <a:lnTo>
                  <a:pt x="156" y="100"/>
                </a:lnTo>
                <a:lnTo>
                  <a:pt x="156" y="100"/>
                </a:lnTo>
                <a:lnTo>
                  <a:pt x="158" y="100"/>
                </a:lnTo>
                <a:lnTo>
                  <a:pt x="158" y="102"/>
                </a:lnTo>
                <a:lnTo>
                  <a:pt x="158" y="102"/>
                </a:lnTo>
                <a:lnTo>
                  <a:pt x="156" y="106"/>
                </a:lnTo>
                <a:lnTo>
                  <a:pt x="156" y="106"/>
                </a:lnTo>
                <a:lnTo>
                  <a:pt x="156" y="110"/>
                </a:lnTo>
                <a:lnTo>
                  <a:pt x="156" y="110"/>
                </a:lnTo>
                <a:lnTo>
                  <a:pt x="154" y="118"/>
                </a:lnTo>
                <a:lnTo>
                  <a:pt x="154" y="118"/>
                </a:lnTo>
                <a:lnTo>
                  <a:pt x="150" y="130"/>
                </a:lnTo>
                <a:lnTo>
                  <a:pt x="150" y="130"/>
                </a:lnTo>
                <a:lnTo>
                  <a:pt x="150" y="136"/>
                </a:lnTo>
                <a:lnTo>
                  <a:pt x="150" y="136"/>
                </a:lnTo>
                <a:lnTo>
                  <a:pt x="148" y="142"/>
                </a:lnTo>
                <a:lnTo>
                  <a:pt x="148" y="142"/>
                </a:lnTo>
                <a:lnTo>
                  <a:pt x="148" y="144"/>
                </a:lnTo>
                <a:lnTo>
                  <a:pt x="148" y="144"/>
                </a:lnTo>
                <a:lnTo>
                  <a:pt x="146" y="150"/>
                </a:lnTo>
                <a:lnTo>
                  <a:pt x="146" y="150"/>
                </a:lnTo>
                <a:lnTo>
                  <a:pt x="146" y="158"/>
                </a:lnTo>
                <a:lnTo>
                  <a:pt x="146" y="158"/>
                </a:lnTo>
                <a:lnTo>
                  <a:pt x="146" y="166"/>
                </a:lnTo>
                <a:lnTo>
                  <a:pt x="146" y="166"/>
                </a:lnTo>
                <a:lnTo>
                  <a:pt x="146" y="176"/>
                </a:lnTo>
                <a:lnTo>
                  <a:pt x="146" y="176"/>
                </a:lnTo>
                <a:lnTo>
                  <a:pt x="146" y="178"/>
                </a:lnTo>
                <a:lnTo>
                  <a:pt x="146" y="178"/>
                </a:lnTo>
                <a:lnTo>
                  <a:pt x="146" y="186"/>
                </a:lnTo>
                <a:lnTo>
                  <a:pt x="146" y="186"/>
                </a:lnTo>
                <a:lnTo>
                  <a:pt x="146" y="190"/>
                </a:lnTo>
                <a:lnTo>
                  <a:pt x="146" y="190"/>
                </a:lnTo>
                <a:lnTo>
                  <a:pt x="146" y="198"/>
                </a:lnTo>
                <a:lnTo>
                  <a:pt x="146" y="198"/>
                </a:lnTo>
                <a:lnTo>
                  <a:pt x="148" y="202"/>
                </a:lnTo>
                <a:lnTo>
                  <a:pt x="148" y="202"/>
                </a:lnTo>
                <a:lnTo>
                  <a:pt x="148" y="208"/>
                </a:lnTo>
                <a:lnTo>
                  <a:pt x="148" y="208"/>
                </a:lnTo>
                <a:lnTo>
                  <a:pt x="150" y="212"/>
                </a:lnTo>
                <a:lnTo>
                  <a:pt x="150" y="212"/>
                </a:lnTo>
                <a:lnTo>
                  <a:pt x="148" y="212"/>
                </a:lnTo>
                <a:lnTo>
                  <a:pt x="148" y="212"/>
                </a:lnTo>
                <a:lnTo>
                  <a:pt x="148" y="214"/>
                </a:lnTo>
                <a:lnTo>
                  <a:pt x="148" y="214"/>
                </a:lnTo>
                <a:lnTo>
                  <a:pt x="146" y="214"/>
                </a:lnTo>
                <a:lnTo>
                  <a:pt x="146" y="214"/>
                </a:lnTo>
                <a:lnTo>
                  <a:pt x="142" y="216"/>
                </a:lnTo>
                <a:lnTo>
                  <a:pt x="142" y="216"/>
                </a:lnTo>
                <a:lnTo>
                  <a:pt x="138" y="218"/>
                </a:lnTo>
                <a:lnTo>
                  <a:pt x="138" y="218"/>
                </a:lnTo>
                <a:lnTo>
                  <a:pt x="136" y="216"/>
                </a:lnTo>
                <a:lnTo>
                  <a:pt x="136" y="216"/>
                </a:lnTo>
                <a:lnTo>
                  <a:pt x="132" y="216"/>
                </a:lnTo>
                <a:lnTo>
                  <a:pt x="132" y="216"/>
                </a:lnTo>
                <a:lnTo>
                  <a:pt x="124" y="216"/>
                </a:lnTo>
                <a:lnTo>
                  <a:pt x="124" y="216"/>
                </a:lnTo>
                <a:lnTo>
                  <a:pt x="122" y="218"/>
                </a:lnTo>
                <a:lnTo>
                  <a:pt x="122" y="218"/>
                </a:lnTo>
                <a:lnTo>
                  <a:pt x="120" y="218"/>
                </a:lnTo>
                <a:lnTo>
                  <a:pt x="120" y="218"/>
                </a:lnTo>
                <a:lnTo>
                  <a:pt x="118" y="218"/>
                </a:lnTo>
                <a:lnTo>
                  <a:pt x="118" y="218"/>
                </a:lnTo>
                <a:lnTo>
                  <a:pt x="110" y="216"/>
                </a:lnTo>
                <a:lnTo>
                  <a:pt x="110" y="216"/>
                </a:lnTo>
                <a:lnTo>
                  <a:pt x="102" y="218"/>
                </a:lnTo>
                <a:lnTo>
                  <a:pt x="102" y="218"/>
                </a:lnTo>
                <a:lnTo>
                  <a:pt x="94" y="218"/>
                </a:lnTo>
                <a:lnTo>
                  <a:pt x="94" y="218"/>
                </a:lnTo>
                <a:lnTo>
                  <a:pt x="90" y="216"/>
                </a:lnTo>
                <a:lnTo>
                  <a:pt x="90" y="216"/>
                </a:lnTo>
                <a:lnTo>
                  <a:pt x="88" y="216"/>
                </a:lnTo>
                <a:lnTo>
                  <a:pt x="88" y="216"/>
                </a:lnTo>
                <a:lnTo>
                  <a:pt x="88" y="218"/>
                </a:lnTo>
                <a:lnTo>
                  <a:pt x="88" y="218"/>
                </a:lnTo>
                <a:lnTo>
                  <a:pt x="84" y="216"/>
                </a:lnTo>
                <a:lnTo>
                  <a:pt x="84" y="216"/>
                </a:lnTo>
                <a:lnTo>
                  <a:pt x="82" y="212"/>
                </a:lnTo>
                <a:lnTo>
                  <a:pt x="82" y="212"/>
                </a:lnTo>
                <a:lnTo>
                  <a:pt x="80" y="208"/>
                </a:lnTo>
                <a:lnTo>
                  <a:pt x="80" y="208"/>
                </a:lnTo>
                <a:lnTo>
                  <a:pt x="78" y="202"/>
                </a:lnTo>
                <a:lnTo>
                  <a:pt x="78" y="202"/>
                </a:lnTo>
                <a:lnTo>
                  <a:pt x="76" y="198"/>
                </a:lnTo>
                <a:lnTo>
                  <a:pt x="76" y="198"/>
                </a:lnTo>
                <a:lnTo>
                  <a:pt x="74" y="194"/>
                </a:lnTo>
                <a:lnTo>
                  <a:pt x="74" y="194"/>
                </a:lnTo>
                <a:lnTo>
                  <a:pt x="72" y="188"/>
                </a:lnTo>
                <a:lnTo>
                  <a:pt x="72" y="188"/>
                </a:lnTo>
                <a:lnTo>
                  <a:pt x="70" y="184"/>
                </a:lnTo>
                <a:lnTo>
                  <a:pt x="70" y="184"/>
                </a:lnTo>
                <a:lnTo>
                  <a:pt x="70" y="184"/>
                </a:lnTo>
                <a:lnTo>
                  <a:pt x="70" y="182"/>
                </a:lnTo>
                <a:lnTo>
                  <a:pt x="70" y="182"/>
                </a:lnTo>
                <a:lnTo>
                  <a:pt x="68" y="184"/>
                </a:lnTo>
                <a:lnTo>
                  <a:pt x="68" y="184"/>
                </a:lnTo>
                <a:lnTo>
                  <a:pt x="66" y="186"/>
                </a:lnTo>
                <a:lnTo>
                  <a:pt x="66" y="188"/>
                </a:lnTo>
                <a:lnTo>
                  <a:pt x="66" y="188"/>
                </a:lnTo>
                <a:lnTo>
                  <a:pt x="66" y="194"/>
                </a:lnTo>
                <a:lnTo>
                  <a:pt x="66" y="194"/>
                </a:lnTo>
                <a:lnTo>
                  <a:pt x="66" y="196"/>
                </a:lnTo>
                <a:lnTo>
                  <a:pt x="66" y="196"/>
                </a:lnTo>
                <a:lnTo>
                  <a:pt x="68" y="200"/>
                </a:lnTo>
                <a:lnTo>
                  <a:pt x="68" y="200"/>
                </a:lnTo>
                <a:lnTo>
                  <a:pt x="68" y="202"/>
                </a:lnTo>
                <a:lnTo>
                  <a:pt x="68" y="202"/>
                </a:lnTo>
                <a:lnTo>
                  <a:pt x="68" y="202"/>
                </a:lnTo>
                <a:lnTo>
                  <a:pt x="68" y="202"/>
                </a:lnTo>
                <a:lnTo>
                  <a:pt x="62" y="202"/>
                </a:lnTo>
                <a:lnTo>
                  <a:pt x="62" y="202"/>
                </a:lnTo>
                <a:lnTo>
                  <a:pt x="58" y="202"/>
                </a:lnTo>
                <a:lnTo>
                  <a:pt x="58" y="202"/>
                </a:lnTo>
                <a:lnTo>
                  <a:pt x="56" y="200"/>
                </a:lnTo>
                <a:lnTo>
                  <a:pt x="56" y="200"/>
                </a:lnTo>
                <a:lnTo>
                  <a:pt x="52" y="198"/>
                </a:lnTo>
                <a:lnTo>
                  <a:pt x="52" y="198"/>
                </a:lnTo>
                <a:lnTo>
                  <a:pt x="48" y="194"/>
                </a:lnTo>
                <a:lnTo>
                  <a:pt x="48" y="194"/>
                </a:lnTo>
                <a:lnTo>
                  <a:pt x="44" y="190"/>
                </a:lnTo>
                <a:lnTo>
                  <a:pt x="44" y="190"/>
                </a:lnTo>
                <a:lnTo>
                  <a:pt x="42" y="188"/>
                </a:lnTo>
                <a:lnTo>
                  <a:pt x="42" y="188"/>
                </a:lnTo>
                <a:lnTo>
                  <a:pt x="38" y="186"/>
                </a:lnTo>
                <a:lnTo>
                  <a:pt x="38" y="186"/>
                </a:lnTo>
                <a:lnTo>
                  <a:pt x="36" y="184"/>
                </a:lnTo>
                <a:lnTo>
                  <a:pt x="32" y="184"/>
                </a:lnTo>
                <a:lnTo>
                  <a:pt x="32" y="184"/>
                </a:lnTo>
                <a:lnTo>
                  <a:pt x="30" y="186"/>
                </a:lnTo>
                <a:lnTo>
                  <a:pt x="30" y="188"/>
                </a:lnTo>
                <a:lnTo>
                  <a:pt x="30" y="188"/>
                </a:lnTo>
                <a:lnTo>
                  <a:pt x="36" y="192"/>
                </a:lnTo>
                <a:lnTo>
                  <a:pt x="36" y="192"/>
                </a:lnTo>
                <a:lnTo>
                  <a:pt x="40" y="196"/>
                </a:lnTo>
                <a:lnTo>
                  <a:pt x="40" y="196"/>
                </a:lnTo>
                <a:lnTo>
                  <a:pt x="44" y="198"/>
                </a:lnTo>
                <a:lnTo>
                  <a:pt x="44" y="198"/>
                </a:lnTo>
                <a:lnTo>
                  <a:pt x="46" y="202"/>
                </a:lnTo>
                <a:lnTo>
                  <a:pt x="46" y="202"/>
                </a:lnTo>
                <a:lnTo>
                  <a:pt x="48" y="204"/>
                </a:lnTo>
                <a:lnTo>
                  <a:pt x="48" y="204"/>
                </a:lnTo>
                <a:lnTo>
                  <a:pt x="48" y="206"/>
                </a:lnTo>
                <a:lnTo>
                  <a:pt x="48" y="206"/>
                </a:lnTo>
                <a:lnTo>
                  <a:pt x="44" y="204"/>
                </a:lnTo>
                <a:lnTo>
                  <a:pt x="44" y="204"/>
                </a:lnTo>
                <a:lnTo>
                  <a:pt x="42" y="202"/>
                </a:lnTo>
                <a:lnTo>
                  <a:pt x="42" y="202"/>
                </a:lnTo>
                <a:lnTo>
                  <a:pt x="40" y="200"/>
                </a:lnTo>
                <a:lnTo>
                  <a:pt x="40" y="200"/>
                </a:lnTo>
                <a:lnTo>
                  <a:pt x="38" y="200"/>
                </a:lnTo>
                <a:lnTo>
                  <a:pt x="38" y="200"/>
                </a:lnTo>
                <a:lnTo>
                  <a:pt x="34" y="198"/>
                </a:lnTo>
                <a:lnTo>
                  <a:pt x="34" y="198"/>
                </a:lnTo>
                <a:lnTo>
                  <a:pt x="28" y="194"/>
                </a:lnTo>
                <a:lnTo>
                  <a:pt x="28" y="194"/>
                </a:lnTo>
                <a:lnTo>
                  <a:pt x="26" y="192"/>
                </a:lnTo>
                <a:lnTo>
                  <a:pt x="24" y="192"/>
                </a:lnTo>
                <a:lnTo>
                  <a:pt x="24" y="192"/>
                </a:lnTo>
                <a:lnTo>
                  <a:pt x="22" y="194"/>
                </a:lnTo>
                <a:lnTo>
                  <a:pt x="22" y="196"/>
                </a:lnTo>
                <a:lnTo>
                  <a:pt x="22" y="196"/>
                </a:lnTo>
                <a:lnTo>
                  <a:pt x="24" y="198"/>
                </a:lnTo>
                <a:lnTo>
                  <a:pt x="24" y="198"/>
                </a:lnTo>
                <a:lnTo>
                  <a:pt x="28" y="200"/>
                </a:lnTo>
                <a:lnTo>
                  <a:pt x="28" y="200"/>
                </a:lnTo>
                <a:lnTo>
                  <a:pt x="32" y="204"/>
                </a:lnTo>
                <a:lnTo>
                  <a:pt x="32" y="204"/>
                </a:lnTo>
                <a:lnTo>
                  <a:pt x="36" y="206"/>
                </a:lnTo>
                <a:lnTo>
                  <a:pt x="36" y="206"/>
                </a:lnTo>
                <a:lnTo>
                  <a:pt x="40" y="208"/>
                </a:lnTo>
                <a:lnTo>
                  <a:pt x="40" y="208"/>
                </a:lnTo>
                <a:lnTo>
                  <a:pt x="44" y="210"/>
                </a:lnTo>
                <a:lnTo>
                  <a:pt x="44" y="210"/>
                </a:lnTo>
                <a:lnTo>
                  <a:pt x="46" y="212"/>
                </a:lnTo>
                <a:lnTo>
                  <a:pt x="46" y="212"/>
                </a:lnTo>
                <a:lnTo>
                  <a:pt x="44" y="212"/>
                </a:lnTo>
                <a:lnTo>
                  <a:pt x="44" y="212"/>
                </a:lnTo>
                <a:lnTo>
                  <a:pt x="42" y="212"/>
                </a:lnTo>
                <a:lnTo>
                  <a:pt x="42" y="212"/>
                </a:lnTo>
                <a:lnTo>
                  <a:pt x="40" y="210"/>
                </a:lnTo>
                <a:lnTo>
                  <a:pt x="40" y="210"/>
                </a:lnTo>
                <a:lnTo>
                  <a:pt x="36" y="210"/>
                </a:lnTo>
                <a:lnTo>
                  <a:pt x="36" y="210"/>
                </a:lnTo>
                <a:lnTo>
                  <a:pt x="32" y="208"/>
                </a:lnTo>
                <a:lnTo>
                  <a:pt x="32" y="208"/>
                </a:lnTo>
                <a:lnTo>
                  <a:pt x="26" y="204"/>
                </a:lnTo>
                <a:lnTo>
                  <a:pt x="26" y="204"/>
                </a:lnTo>
                <a:lnTo>
                  <a:pt x="22" y="204"/>
                </a:lnTo>
                <a:lnTo>
                  <a:pt x="22" y="204"/>
                </a:lnTo>
                <a:lnTo>
                  <a:pt x="22" y="204"/>
                </a:lnTo>
                <a:lnTo>
                  <a:pt x="20" y="208"/>
                </a:lnTo>
                <a:lnTo>
                  <a:pt x="20" y="208"/>
                </a:lnTo>
                <a:lnTo>
                  <a:pt x="24" y="210"/>
                </a:lnTo>
                <a:lnTo>
                  <a:pt x="24" y="210"/>
                </a:lnTo>
                <a:lnTo>
                  <a:pt x="28" y="212"/>
                </a:lnTo>
                <a:lnTo>
                  <a:pt x="28" y="212"/>
                </a:lnTo>
                <a:lnTo>
                  <a:pt x="34" y="214"/>
                </a:lnTo>
                <a:lnTo>
                  <a:pt x="34" y="214"/>
                </a:lnTo>
                <a:lnTo>
                  <a:pt x="38" y="216"/>
                </a:lnTo>
                <a:lnTo>
                  <a:pt x="38" y="216"/>
                </a:lnTo>
                <a:lnTo>
                  <a:pt x="42" y="218"/>
                </a:lnTo>
                <a:lnTo>
                  <a:pt x="42" y="218"/>
                </a:lnTo>
                <a:lnTo>
                  <a:pt x="46" y="220"/>
                </a:lnTo>
                <a:lnTo>
                  <a:pt x="46" y="220"/>
                </a:lnTo>
                <a:lnTo>
                  <a:pt x="46" y="222"/>
                </a:lnTo>
                <a:lnTo>
                  <a:pt x="46" y="222"/>
                </a:lnTo>
                <a:lnTo>
                  <a:pt x="42" y="222"/>
                </a:lnTo>
                <a:lnTo>
                  <a:pt x="42" y="222"/>
                </a:lnTo>
                <a:lnTo>
                  <a:pt x="38" y="220"/>
                </a:lnTo>
                <a:lnTo>
                  <a:pt x="38" y="220"/>
                </a:lnTo>
                <a:lnTo>
                  <a:pt x="36" y="220"/>
                </a:lnTo>
                <a:lnTo>
                  <a:pt x="36" y="220"/>
                </a:lnTo>
                <a:lnTo>
                  <a:pt x="30" y="218"/>
                </a:lnTo>
                <a:lnTo>
                  <a:pt x="30" y="218"/>
                </a:lnTo>
                <a:lnTo>
                  <a:pt x="26" y="218"/>
                </a:lnTo>
                <a:lnTo>
                  <a:pt x="26" y="218"/>
                </a:lnTo>
                <a:lnTo>
                  <a:pt x="26" y="220"/>
                </a:lnTo>
                <a:lnTo>
                  <a:pt x="26" y="222"/>
                </a:lnTo>
                <a:lnTo>
                  <a:pt x="26" y="222"/>
                </a:lnTo>
                <a:lnTo>
                  <a:pt x="32" y="224"/>
                </a:lnTo>
                <a:lnTo>
                  <a:pt x="32" y="224"/>
                </a:lnTo>
                <a:lnTo>
                  <a:pt x="34" y="224"/>
                </a:lnTo>
                <a:lnTo>
                  <a:pt x="34" y="224"/>
                </a:lnTo>
                <a:lnTo>
                  <a:pt x="36" y="226"/>
                </a:lnTo>
                <a:lnTo>
                  <a:pt x="36" y="226"/>
                </a:lnTo>
                <a:lnTo>
                  <a:pt x="40" y="226"/>
                </a:lnTo>
                <a:lnTo>
                  <a:pt x="40" y="226"/>
                </a:lnTo>
                <a:lnTo>
                  <a:pt x="44" y="228"/>
                </a:lnTo>
                <a:lnTo>
                  <a:pt x="44" y="228"/>
                </a:lnTo>
                <a:lnTo>
                  <a:pt x="48" y="230"/>
                </a:lnTo>
                <a:lnTo>
                  <a:pt x="48" y="230"/>
                </a:lnTo>
                <a:lnTo>
                  <a:pt x="54" y="232"/>
                </a:lnTo>
                <a:lnTo>
                  <a:pt x="54" y="232"/>
                </a:lnTo>
                <a:lnTo>
                  <a:pt x="64" y="236"/>
                </a:lnTo>
                <a:lnTo>
                  <a:pt x="64" y="236"/>
                </a:lnTo>
                <a:lnTo>
                  <a:pt x="72" y="236"/>
                </a:lnTo>
                <a:lnTo>
                  <a:pt x="72" y="236"/>
                </a:lnTo>
                <a:lnTo>
                  <a:pt x="82" y="236"/>
                </a:lnTo>
                <a:lnTo>
                  <a:pt x="82" y="236"/>
                </a:lnTo>
                <a:lnTo>
                  <a:pt x="82" y="240"/>
                </a:lnTo>
                <a:lnTo>
                  <a:pt x="82" y="240"/>
                </a:lnTo>
                <a:lnTo>
                  <a:pt x="84" y="242"/>
                </a:lnTo>
                <a:lnTo>
                  <a:pt x="84" y="242"/>
                </a:lnTo>
                <a:lnTo>
                  <a:pt x="86" y="244"/>
                </a:lnTo>
                <a:lnTo>
                  <a:pt x="86" y="244"/>
                </a:lnTo>
                <a:lnTo>
                  <a:pt x="88" y="244"/>
                </a:lnTo>
                <a:lnTo>
                  <a:pt x="88" y="244"/>
                </a:lnTo>
                <a:lnTo>
                  <a:pt x="88" y="244"/>
                </a:lnTo>
                <a:lnTo>
                  <a:pt x="88" y="244"/>
                </a:lnTo>
                <a:lnTo>
                  <a:pt x="90" y="250"/>
                </a:lnTo>
                <a:lnTo>
                  <a:pt x="90" y="250"/>
                </a:lnTo>
                <a:lnTo>
                  <a:pt x="92" y="256"/>
                </a:lnTo>
                <a:lnTo>
                  <a:pt x="92" y="256"/>
                </a:lnTo>
                <a:lnTo>
                  <a:pt x="92" y="258"/>
                </a:lnTo>
                <a:lnTo>
                  <a:pt x="92" y="258"/>
                </a:lnTo>
                <a:lnTo>
                  <a:pt x="94" y="258"/>
                </a:lnTo>
                <a:lnTo>
                  <a:pt x="94" y="258"/>
                </a:lnTo>
                <a:lnTo>
                  <a:pt x="102" y="256"/>
                </a:lnTo>
                <a:lnTo>
                  <a:pt x="102" y="256"/>
                </a:lnTo>
                <a:lnTo>
                  <a:pt x="112" y="254"/>
                </a:lnTo>
                <a:lnTo>
                  <a:pt x="112" y="254"/>
                </a:lnTo>
                <a:lnTo>
                  <a:pt x="122" y="254"/>
                </a:lnTo>
                <a:lnTo>
                  <a:pt x="122" y="254"/>
                </a:lnTo>
                <a:lnTo>
                  <a:pt x="132" y="252"/>
                </a:lnTo>
                <a:lnTo>
                  <a:pt x="132" y="252"/>
                </a:lnTo>
                <a:lnTo>
                  <a:pt x="140" y="250"/>
                </a:lnTo>
                <a:lnTo>
                  <a:pt x="140" y="250"/>
                </a:lnTo>
                <a:lnTo>
                  <a:pt x="152" y="250"/>
                </a:lnTo>
                <a:lnTo>
                  <a:pt x="152" y="250"/>
                </a:lnTo>
                <a:lnTo>
                  <a:pt x="160" y="250"/>
                </a:lnTo>
                <a:lnTo>
                  <a:pt x="160" y="250"/>
                </a:lnTo>
                <a:lnTo>
                  <a:pt x="162" y="250"/>
                </a:lnTo>
                <a:lnTo>
                  <a:pt x="162" y="250"/>
                </a:lnTo>
                <a:lnTo>
                  <a:pt x="164" y="258"/>
                </a:lnTo>
                <a:lnTo>
                  <a:pt x="164" y="258"/>
                </a:lnTo>
                <a:lnTo>
                  <a:pt x="164" y="262"/>
                </a:lnTo>
                <a:lnTo>
                  <a:pt x="166" y="264"/>
                </a:lnTo>
                <a:lnTo>
                  <a:pt x="166" y="264"/>
                </a:lnTo>
                <a:lnTo>
                  <a:pt x="170" y="270"/>
                </a:lnTo>
                <a:lnTo>
                  <a:pt x="170" y="270"/>
                </a:lnTo>
                <a:lnTo>
                  <a:pt x="170" y="270"/>
                </a:lnTo>
                <a:lnTo>
                  <a:pt x="170" y="270"/>
                </a:lnTo>
                <a:lnTo>
                  <a:pt x="168" y="274"/>
                </a:lnTo>
                <a:lnTo>
                  <a:pt x="168" y="274"/>
                </a:lnTo>
                <a:lnTo>
                  <a:pt x="166" y="276"/>
                </a:lnTo>
                <a:lnTo>
                  <a:pt x="166" y="276"/>
                </a:lnTo>
                <a:lnTo>
                  <a:pt x="160" y="280"/>
                </a:lnTo>
                <a:lnTo>
                  <a:pt x="160" y="280"/>
                </a:lnTo>
                <a:lnTo>
                  <a:pt x="150" y="290"/>
                </a:lnTo>
                <a:lnTo>
                  <a:pt x="150" y="290"/>
                </a:lnTo>
                <a:lnTo>
                  <a:pt x="142" y="294"/>
                </a:lnTo>
                <a:lnTo>
                  <a:pt x="142" y="294"/>
                </a:lnTo>
                <a:lnTo>
                  <a:pt x="140" y="296"/>
                </a:lnTo>
                <a:lnTo>
                  <a:pt x="140" y="296"/>
                </a:lnTo>
                <a:lnTo>
                  <a:pt x="140" y="298"/>
                </a:lnTo>
                <a:lnTo>
                  <a:pt x="140" y="298"/>
                </a:lnTo>
                <a:lnTo>
                  <a:pt x="130" y="304"/>
                </a:lnTo>
                <a:lnTo>
                  <a:pt x="130" y="304"/>
                </a:lnTo>
                <a:lnTo>
                  <a:pt x="122" y="308"/>
                </a:lnTo>
                <a:lnTo>
                  <a:pt x="122" y="308"/>
                </a:lnTo>
                <a:lnTo>
                  <a:pt x="118" y="310"/>
                </a:lnTo>
                <a:lnTo>
                  <a:pt x="118" y="310"/>
                </a:lnTo>
                <a:lnTo>
                  <a:pt x="112" y="312"/>
                </a:lnTo>
                <a:lnTo>
                  <a:pt x="112" y="312"/>
                </a:lnTo>
                <a:lnTo>
                  <a:pt x="108" y="316"/>
                </a:lnTo>
                <a:lnTo>
                  <a:pt x="108" y="316"/>
                </a:lnTo>
                <a:lnTo>
                  <a:pt x="100" y="322"/>
                </a:lnTo>
                <a:lnTo>
                  <a:pt x="100" y="322"/>
                </a:lnTo>
                <a:lnTo>
                  <a:pt x="96" y="324"/>
                </a:lnTo>
                <a:lnTo>
                  <a:pt x="96" y="324"/>
                </a:lnTo>
                <a:lnTo>
                  <a:pt x="92" y="328"/>
                </a:lnTo>
                <a:lnTo>
                  <a:pt x="92" y="328"/>
                </a:lnTo>
                <a:lnTo>
                  <a:pt x="90" y="332"/>
                </a:lnTo>
                <a:lnTo>
                  <a:pt x="90" y="332"/>
                </a:lnTo>
                <a:lnTo>
                  <a:pt x="84" y="336"/>
                </a:lnTo>
                <a:lnTo>
                  <a:pt x="84" y="336"/>
                </a:lnTo>
                <a:lnTo>
                  <a:pt x="82" y="338"/>
                </a:lnTo>
                <a:lnTo>
                  <a:pt x="82" y="338"/>
                </a:lnTo>
                <a:lnTo>
                  <a:pt x="82" y="340"/>
                </a:lnTo>
                <a:lnTo>
                  <a:pt x="82" y="340"/>
                </a:lnTo>
                <a:lnTo>
                  <a:pt x="80" y="344"/>
                </a:lnTo>
                <a:lnTo>
                  <a:pt x="80" y="344"/>
                </a:lnTo>
                <a:lnTo>
                  <a:pt x="80" y="348"/>
                </a:lnTo>
                <a:lnTo>
                  <a:pt x="80" y="348"/>
                </a:lnTo>
                <a:lnTo>
                  <a:pt x="78" y="354"/>
                </a:lnTo>
                <a:lnTo>
                  <a:pt x="78" y="354"/>
                </a:lnTo>
                <a:lnTo>
                  <a:pt x="78" y="362"/>
                </a:lnTo>
                <a:lnTo>
                  <a:pt x="78" y="362"/>
                </a:lnTo>
                <a:lnTo>
                  <a:pt x="80" y="366"/>
                </a:lnTo>
                <a:lnTo>
                  <a:pt x="80" y="366"/>
                </a:lnTo>
                <a:lnTo>
                  <a:pt x="80" y="370"/>
                </a:lnTo>
                <a:lnTo>
                  <a:pt x="80" y="370"/>
                </a:lnTo>
                <a:lnTo>
                  <a:pt x="82" y="378"/>
                </a:lnTo>
                <a:lnTo>
                  <a:pt x="82" y="378"/>
                </a:lnTo>
                <a:lnTo>
                  <a:pt x="82" y="386"/>
                </a:lnTo>
                <a:lnTo>
                  <a:pt x="82" y="386"/>
                </a:lnTo>
                <a:lnTo>
                  <a:pt x="82" y="390"/>
                </a:lnTo>
                <a:lnTo>
                  <a:pt x="82" y="390"/>
                </a:lnTo>
                <a:lnTo>
                  <a:pt x="82" y="394"/>
                </a:lnTo>
                <a:lnTo>
                  <a:pt x="82" y="394"/>
                </a:lnTo>
                <a:lnTo>
                  <a:pt x="82" y="404"/>
                </a:lnTo>
                <a:lnTo>
                  <a:pt x="82" y="404"/>
                </a:lnTo>
                <a:lnTo>
                  <a:pt x="82" y="408"/>
                </a:lnTo>
                <a:lnTo>
                  <a:pt x="82" y="408"/>
                </a:lnTo>
                <a:lnTo>
                  <a:pt x="82" y="414"/>
                </a:lnTo>
                <a:lnTo>
                  <a:pt x="82" y="414"/>
                </a:lnTo>
                <a:lnTo>
                  <a:pt x="82" y="424"/>
                </a:lnTo>
                <a:lnTo>
                  <a:pt x="82" y="424"/>
                </a:lnTo>
                <a:lnTo>
                  <a:pt x="82" y="432"/>
                </a:lnTo>
                <a:lnTo>
                  <a:pt x="82" y="432"/>
                </a:lnTo>
                <a:lnTo>
                  <a:pt x="82" y="436"/>
                </a:lnTo>
                <a:lnTo>
                  <a:pt x="82" y="436"/>
                </a:lnTo>
                <a:lnTo>
                  <a:pt x="82" y="442"/>
                </a:lnTo>
                <a:lnTo>
                  <a:pt x="82" y="442"/>
                </a:lnTo>
                <a:lnTo>
                  <a:pt x="82" y="446"/>
                </a:lnTo>
                <a:lnTo>
                  <a:pt x="82" y="446"/>
                </a:lnTo>
                <a:lnTo>
                  <a:pt x="80" y="452"/>
                </a:lnTo>
                <a:lnTo>
                  <a:pt x="80" y="452"/>
                </a:lnTo>
                <a:lnTo>
                  <a:pt x="80" y="452"/>
                </a:lnTo>
                <a:lnTo>
                  <a:pt x="80" y="452"/>
                </a:lnTo>
                <a:lnTo>
                  <a:pt x="80" y="456"/>
                </a:lnTo>
                <a:lnTo>
                  <a:pt x="80" y="456"/>
                </a:lnTo>
                <a:lnTo>
                  <a:pt x="80" y="460"/>
                </a:lnTo>
                <a:lnTo>
                  <a:pt x="80" y="460"/>
                </a:lnTo>
                <a:lnTo>
                  <a:pt x="78" y="466"/>
                </a:lnTo>
                <a:lnTo>
                  <a:pt x="78" y="466"/>
                </a:lnTo>
                <a:lnTo>
                  <a:pt x="78" y="468"/>
                </a:lnTo>
                <a:lnTo>
                  <a:pt x="78" y="468"/>
                </a:lnTo>
                <a:lnTo>
                  <a:pt x="78" y="470"/>
                </a:lnTo>
                <a:lnTo>
                  <a:pt x="78" y="470"/>
                </a:lnTo>
                <a:lnTo>
                  <a:pt x="76" y="474"/>
                </a:lnTo>
                <a:lnTo>
                  <a:pt x="76" y="474"/>
                </a:lnTo>
                <a:lnTo>
                  <a:pt x="76" y="476"/>
                </a:lnTo>
                <a:lnTo>
                  <a:pt x="76" y="476"/>
                </a:lnTo>
                <a:lnTo>
                  <a:pt x="76" y="476"/>
                </a:lnTo>
                <a:lnTo>
                  <a:pt x="76" y="476"/>
                </a:lnTo>
                <a:lnTo>
                  <a:pt x="76" y="478"/>
                </a:lnTo>
                <a:lnTo>
                  <a:pt x="76" y="478"/>
                </a:lnTo>
                <a:lnTo>
                  <a:pt x="74" y="482"/>
                </a:lnTo>
                <a:lnTo>
                  <a:pt x="74" y="482"/>
                </a:lnTo>
                <a:lnTo>
                  <a:pt x="74" y="482"/>
                </a:lnTo>
                <a:lnTo>
                  <a:pt x="74" y="482"/>
                </a:lnTo>
                <a:lnTo>
                  <a:pt x="74" y="484"/>
                </a:lnTo>
                <a:lnTo>
                  <a:pt x="74" y="484"/>
                </a:lnTo>
                <a:lnTo>
                  <a:pt x="72" y="486"/>
                </a:lnTo>
                <a:lnTo>
                  <a:pt x="72" y="486"/>
                </a:lnTo>
                <a:lnTo>
                  <a:pt x="72" y="488"/>
                </a:lnTo>
                <a:lnTo>
                  <a:pt x="72" y="488"/>
                </a:lnTo>
                <a:lnTo>
                  <a:pt x="70" y="490"/>
                </a:lnTo>
                <a:lnTo>
                  <a:pt x="70" y="490"/>
                </a:lnTo>
                <a:lnTo>
                  <a:pt x="70" y="492"/>
                </a:lnTo>
                <a:lnTo>
                  <a:pt x="70" y="492"/>
                </a:lnTo>
                <a:lnTo>
                  <a:pt x="68" y="494"/>
                </a:lnTo>
                <a:lnTo>
                  <a:pt x="68" y="494"/>
                </a:lnTo>
                <a:lnTo>
                  <a:pt x="68" y="496"/>
                </a:lnTo>
                <a:lnTo>
                  <a:pt x="68" y="496"/>
                </a:lnTo>
                <a:lnTo>
                  <a:pt x="66" y="498"/>
                </a:lnTo>
                <a:lnTo>
                  <a:pt x="66" y="498"/>
                </a:lnTo>
                <a:lnTo>
                  <a:pt x="66" y="498"/>
                </a:lnTo>
                <a:lnTo>
                  <a:pt x="66" y="498"/>
                </a:lnTo>
                <a:lnTo>
                  <a:pt x="64" y="498"/>
                </a:lnTo>
                <a:lnTo>
                  <a:pt x="64" y="498"/>
                </a:lnTo>
                <a:lnTo>
                  <a:pt x="64" y="500"/>
                </a:lnTo>
                <a:lnTo>
                  <a:pt x="64" y="500"/>
                </a:lnTo>
                <a:lnTo>
                  <a:pt x="62" y="500"/>
                </a:lnTo>
                <a:lnTo>
                  <a:pt x="62" y="500"/>
                </a:lnTo>
                <a:lnTo>
                  <a:pt x="62" y="500"/>
                </a:lnTo>
                <a:lnTo>
                  <a:pt x="62" y="500"/>
                </a:lnTo>
                <a:lnTo>
                  <a:pt x="60" y="500"/>
                </a:lnTo>
                <a:lnTo>
                  <a:pt x="60" y="500"/>
                </a:lnTo>
                <a:lnTo>
                  <a:pt x="60" y="500"/>
                </a:lnTo>
                <a:lnTo>
                  <a:pt x="60" y="500"/>
                </a:lnTo>
                <a:lnTo>
                  <a:pt x="58" y="502"/>
                </a:lnTo>
                <a:lnTo>
                  <a:pt x="58" y="502"/>
                </a:lnTo>
                <a:lnTo>
                  <a:pt x="54" y="504"/>
                </a:lnTo>
                <a:lnTo>
                  <a:pt x="54" y="504"/>
                </a:lnTo>
                <a:lnTo>
                  <a:pt x="50" y="506"/>
                </a:lnTo>
                <a:lnTo>
                  <a:pt x="50" y="506"/>
                </a:lnTo>
                <a:lnTo>
                  <a:pt x="48" y="508"/>
                </a:lnTo>
                <a:lnTo>
                  <a:pt x="48" y="508"/>
                </a:lnTo>
                <a:lnTo>
                  <a:pt x="48" y="510"/>
                </a:lnTo>
                <a:lnTo>
                  <a:pt x="48" y="510"/>
                </a:lnTo>
                <a:lnTo>
                  <a:pt x="46" y="510"/>
                </a:lnTo>
                <a:lnTo>
                  <a:pt x="46" y="510"/>
                </a:lnTo>
                <a:lnTo>
                  <a:pt x="44" y="512"/>
                </a:lnTo>
                <a:lnTo>
                  <a:pt x="44" y="512"/>
                </a:lnTo>
                <a:lnTo>
                  <a:pt x="42" y="514"/>
                </a:lnTo>
                <a:lnTo>
                  <a:pt x="42" y="514"/>
                </a:lnTo>
                <a:lnTo>
                  <a:pt x="38" y="514"/>
                </a:lnTo>
                <a:lnTo>
                  <a:pt x="38" y="514"/>
                </a:lnTo>
                <a:lnTo>
                  <a:pt x="36" y="516"/>
                </a:lnTo>
                <a:lnTo>
                  <a:pt x="36" y="516"/>
                </a:lnTo>
                <a:lnTo>
                  <a:pt x="30" y="518"/>
                </a:lnTo>
                <a:lnTo>
                  <a:pt x="30" y="518"/>
                </a:lnTo>
                <a:lnTo>
                  <a:pt x="26" y="518"/>
                </a:lnTo>
                <a:lnTo>
                  <a:pt x="26" y="518"/>
                </a:lnTo>
                <a:lnTo>
                  <a:pt x="24" y="518"/>
                </a:lnTo>
                <a:lnTo>
                  <a:pt x="24" y="518"/>
                </a:lnTo>
                <a:lnTo>
                  <a:pt x="18" y="518"/>
                </a:lnTo>
                <a:lnTo>
                  <a:pt x="18" y="518"/>
                </a:lnTo>
                <a:lnTo>
                  <a:pt x="12" y="518"/>
                </a:lnTo>
                <a:lnTo>
                  <a:pt x="12" y="518"/>
                </a:lnTo>
                <a:lnTo>
                  <a:pt x="8" y="518"/>
                </a:lnTo>
                <a:lnTo>
                  <a:pt x="4" y="520"/>
                </a:lnTo>
                <a:lnTo>
                  <a:pt x="4" y="520"/>
                </a:lnTo>
                <a:lnTo>
                  <a:pt x="2" y="522"/>
                </a:lnTo>
                <a:lnTo>
                  <a:pt x="2" y="522"/>
                </a:lnTo>
                <a:lnTo>
                  <a:pt x="2" y="524"/>
                </a:lnTo>
                <a:lnTo>
                  <a:pt x="2" y="524"/>
                </a:lnTo>
                <a:lnTo>
                  <a:pt x="0" y="524"/>
                </a:lnTo>
                <a:lnTo>
                  <a:pt x="0" y="524"/>
                </a:lnTo>
                <a:lnTo>
                  <a:pt x="0" y="526"/>
                </a:lnTo>
                <a:lnTo>
                  <a:pt x="0" y="528"/>
                </a:lnTo>
                <a:lnTo>
                  <a:pt x="0" y="528"/>
                </a:lnTo>
                <a:lnTo>
                  <a:pt x="4" y="530"/>
                </a:lnTo>
                <a:lnTo>
                  <a:pt x="16" y="534"/>
                </a:lnTo>
                <a:lnTo>
                  <a:pt x="16" y="534"/>
                </a:lnTo>
                <a:lnTo>
                  <a:pt x="26" y="540"/>
                </a:lnTo>
                <a:lnTo>
                  <a:pt x="38" y="542"/>
                </a:lnTo>
                <a:lnTo>
                  <a:pt x="38" y="542"/>
                </a:lnTo>
                <a:lnTo>
                  <a:pt x="56" y="544"/>
                </a:lnTo>
                <a:lnTo>
                  <a:pt x="56" y="544"/>
                </a:lnTo>
                <a:lnTo>
                  <a:pt x="62" y="542"/>
                </a:lnTo>
                <a:lnTo>
                  <a:pt x="62" y="542"/>
                </a:lnTo>
                <a:lnTo>
                  <a:pt x="68" y="542"/>
                </a:lnTo>
                <a:lnTo>
                  <a:pt x="68" y="542"/>
                </a:lnTo>
                <a:lnTo>
                  <a:pt x="74" y="542"/>
                </a:lnTo>
                <a:lnTo>
                  <a:pt x="74" y="542"/>
                </a:lnTo>
                <a:lnTo>
                  <a:pt x="76" y="544"/>
                </a:lnTo>
                <a:lnTo>
                  <a:pt x="76" y="544"/>
                </a:lnTo>
                <a:lnTo>
                  <a:pt x="78" y="546"/>
                </a:lnTo>
                <a:lnTo>
                  <a:pt x="78" y="546"/>
                </a:lnTo>
                <a:lnTo>
                  <a:pt x="94" y="546"/>
                </a:lnTo>
                <a:lnTo>
                  <a:pt x="94" y="546"/>
                </a:lnTo>
                <a:lnTo>
                  <a:pt x="98" y="546"/>
                </a:lnTo>
                <a:lnTo>
                  <a:pt x="98" y="546"/>
                </a:lnTo>
                <a:lnTo>
                  <a:pt x="102" y="546"/>
                </a:lnTo>
                <a:lnTo>
                  <a:pt x="102" y="546"/>
                </a:lnTo>
                <a:lnTo>
                  <a:pt x="104" y="544"/>
                </a:lnTo>
                <a:lnTo>
                  <a:pt x="104" y="542"/>
                </a:lnTo>
                <a:lnTo>
                  <a:pt x="104" y="542"/>
                </a:lnTo>
                <a:lnTo>
                  <a:pt x="106" y="538"/>
                </a:lnTo>
                <a:lnTo>
                  <a:pt x="106" y="538"/>
                </a:lnTo>
                <a:lnTo>
                  <a:pt x="104" y="536"/>
                </a:lnTo>
                <a:lnTo>
                  <a:pt x="104" y="536"/>
                </a:lnTo>
                <a:lnTo>
                  <a:pt x="104" y="536"/>
                </a:lnTo>
                <a:lnTo>
                  <a:pt x="104" y="536"/>
                </a:lnTo>
                <a:lnTo>
                  <a:pt x="106" y="530"/>
                </a:lnTo>
                <a:lnTo>
                  <a:pt x="106" y="530"/>
                </a:lnTo>
                <a:lnTo>
                  <a:pt x="106" y="518"/>
                </a:lnTo>
                <a:lnTo>
                  <a:pt x="106" y="518"/>
                </a:lnTo>
                <a:lnTo>
                  <a:pt x="104" y="514"/>
                </a:lnTo>
                <a:lnTo>
                  <a:pt x="104" y="514"/>
                </a:lnTo>
                <a:lnTo>
                  <a:pt x="104" y="514"/>
                </a:lnTo>
                <a:lnTo>
                  <a:pt x="104" y="514"/>
                </a:lnTo>
                <a:lnTo>
                  <a:pt x="104" y="512"/>
                </a:lnTo>
                <a:lnTo>
                  <a:pt x="104" y="512"/>
                </a:lnTo>
                <a:lnTo>
                  <a:pt x="104" y="512"/>
                </a:lnTo>
                <a:lnTo>
                  <a:pt x="104" y="512"/>
                </a:lnTo>
                <a:lnTo>
                  <a:pt x="102" y="508"/>
                </a:lnTo>
                <a:lnTo>
                  <a:pt x="102" y="508"/>
                </a:lnTo>
                <a:lnTo>
                  <a:pt x="102" y="504"/>
                </a:lnTo>
                <a:lnTo>
                  <a:pt x="102" y="504"/>
                </a:lnTo>
                <a:lnTo>
                  <a:pt x="102" y="502"/>
                </a:lnTo>
                <a:lnTo>
                  <a:pt x="102" y="502"/>
                </a:lnTo>
                <a:lnTo>
                  <a:pt x="102" y="500"/>
                </a:lnTo>
                <a:lnTo>
                  <a:pt x="102" y="500"/>
                </a:lnTo>
                <a:lnTo>
                  <a:pt x="102" y="498"/>
                </a:lnTo>
                <a:lnTo>
                  <a:pt x="102" y="498"/>
                </a:lnTo>
                <a:lnTo>
                  <a:pt x="102" y="496"/>
                </a:lnTo>
                <a:lnTo>
                  <a:pt x="102" y="496"/>
                </a:lnTo>
                <a:lnTo>
                  <a:pt x="102" y="494"/>
                </a:lnTo>
                <a:lnTo>
                  <a:pt x="102" y="494"/>
                </a:lnTo>
                <a:lnTo>
                  <a:pt x="102" y="492"/>
                </a:lnTo>
                <a:lnTo>
                  <a:pt x="102" y="492"/>
                </a:lnTo>
                <a:lnTo>
                  <a:pt x="102" y="488"/>
                </a:lnTo>
                <a:lnTo>
                  <a:pt x="102" y="488"/>
                </a:lnTo>
                <a:lnTo>
                  <a:pt x="102" y="486"/>
                </a:lnTo>
                <a:lnTo>
                  <a:pt x="102" y="486"/>
                </a:lnTo>
                <a:lnTo>
                  <a:pt x="102" y="480"/>
                </a:lnTo>
                <a:lnTo>
                  <a:pt x="102" y="480"/>
                </a:lnTo>
                <a:lnTo>
                  <a:pt x="104" y="474"/>
                </a:lnTo>
                <a:lnTo>
                  <a:pt x="104" y="474"/>
                </a:lnTo>
                <a:lnTo>
                  <a:pt x="106" y="472"/>
                </a:lnTo>
                <a:lnTo>
                  <a:pt x="106" y="472"/>
                </a:lnTo>
                <a:lnTo>
                  <a:pt x="108" y="470"/>
                </a:lnTo>
                <a:lnTo>
                  <a:pt x="108" y="470"/>
                </a:lnTo>
                <a:lnTo>
                  <a:pt x="110" y="468"/>
                </a:lnTo>
                <a:lnTo>
                  <a:pt x="110" y="468"/>
                </a:lnTo>
                <a:lnTo>
                  <a:pt x="114" y="460"/>
                </a:lnTo>
                <a:lnTo>
                  <a:pt x="114" y="460"/>
                </a:lnTo>
                <a:lnTo>
                  <a:pt x="114" y="458"/>
                </a:lnTo>
                <a:lnTo>
                  <a:pt x="114" y="458"/>
                </a:lnTo>
                <a:lnTo>
                  <a:pt x="114" y="454"/>
                </a:lnTo>
                <a:lnTo>
                  <a:pt x="114" y="454"/>
                </a:lnTo>
                <a:lnTo>
                  <a:pt x="112" y="452"/>
                </a:lnTo>
                <a:lnTo>
                  <a:pt x="112" y="452"/>
                </a:lnTo>
                <a:lnTo>
                  <a:pt x="116" y="448"/>
                </a:lnTo>
                <a:lnTo>
                  <a:pt x="116" y="448"/>
                </a:lnTo>
                <a:lnTo>
                  <a:pt x="120" y="438"/>
                </a:lnTo>
                <a:lnTo>
                  <a:pt x="120" y="438"/>
                </a:lnTo>
                <a:lnTo>
                  <a:pt x="120" y="434"/>
                </a:lnTo>
                <a:lnTo>
                  <a:pt x="120" y="434"/>
                </a:lnTo>
                <a:lnTo>
                  <a:pt x="122" y="428"/>
                </a:lnTo>
                <a:lnTo>
                  <a:pt x="122" y="428"/>
                </a:lnTo>
                <a:lnTo>
                  <a:pt x="124" y="422"/>
                </a:lnTo>
                <a:lnTo>
                  <a:pt x="124" y="422"/>
                </a:lnTo>
                <a:lnTo>
                  <a:pt x="126" y="418"/>
                </a:lnTo>
                <a:lnTo>
                  <a:pt x="126" y="418"/>
                </a:lnTo>
                <a:lnTo>
                  <a:pt x="126" y="414"/>
                </a:lnTo>
                <a:lnTo>
                  <a:pt x="126" y="414"/>
                </a:lnTo>
                <a:lnTo>
                  <a:pt x="126" y="414"/>
                </a:lnTo>
                <a:lnTo>
                  <a:pt x="126" y="414"/>
                </a:lnTo>
                <a:lnTo>
                  <a:pt x="124" y="410"/>
                </a:lnTo>
                <a:lnTo>
                  <a:pt x="124" y="410"/>
                </a:lnTo>
                <a:lnTo>
                  <a:pt x="122" y="406"/>
                </a:lnTo>
                <a:lnTo>
                  <a:pt x="122" y="406"/>
                </a:lnTo>
                <a:lnTo>
                  <a:pt x="122" y="402"/>
                </a:lnTo>
                <a:lnTo>
                  <a:pt x="122" y="402"/>
                </a:lnTo>
                <a:lnTo>
                  <a:pt x="124" y="396"/>
                </a:lnTo>
                <a:lnTo>
                  <a:pt x="124" y="396"/>
                </a:lnTo>
                <a:lnTo>
                  <a:pt x="128" y="382"/>
                </a:lnTo>
                <a:lnTo>
                  <a:pt x="128" y="382"/>
                </a:lnTo>
                <a:lnTo>
                  <a:pt x="130" y="378"/>
                </a:lnTo>
                <a:lnTo>
                  <a:pt x="130" y="378"/>
                </a:lnTo>
                <a:lnTo>
                  <a:pt x="132" y="374"/>
                </a:lnTo>
                <a:lnTo>
                  <a:pt x="132" y="374"/>
                </a:lnTo>
                <a:lnTo>
                  <a:pt x="134" y="372"/>
                </a:lnTo>
                <a:lnTo>
                  <a:pt x="136" y="370"/>
                </a:lnTo>
                <a:lnTo>
                  <a:pt x="136" y="370"/>
                </a:lnTo>
                <a:lnTo>
                  <a:pt x="134" y="366"/>
                </a:lnTo>
                <a:lnTo>
                  <a:pt x="134" y="366"/>
                </a:lnTo>
                <a:lnTo>
                  <a:pt x="134" y="364"/>
                </a:lnTo>
                <a:lnTo>
                  <a:pt x="134" y="364"/>
                </a:lnTo>
                <a:lnTo>
                  <a:pt x="138" y="362"/>
                </a:lnTo>
                <a:lnTo>
                  <a:pt x="138" y="362"/>
                </a:lnTo>
                <a:lnTo>
                  <a:pt x="142" y="358"/>
                </a:lnTo>
                <a:lnTo>
                  <a:pt x="142" y="358"/>
                </a:lnTo>
                <a:lnTo>
                  <a:pt x="146" y="354"/>
                </a:lnTo>
                <a:lnTo>
                  <a:pt x="146" y="354"/>
                </a:lnTo>
                <a:lnTo>
                  <a:pt x="148" y="354"/>
                </a:lnTo>
                <a:lnTo>
                  <a:pt x="148" y="354"/>
                </a:lnTo>
                <a:lnTo>
                  <a:pt x="158" y="350"/>
                </a:lnTo>
                <a:lnTo>
                  <a:pt x="158" y="350"/>
                </a:lnTo>
                <a:lnTo>
                  <a:pt x="168" y="348"/>
                </a:lnTo>
                <a:lnTo>
                  <a:pt x="168" y="348"/>
                </a:lnTo>
                <a:lnTo>
                  <a:pt x="178" y="346"/>
                </a:lnTo>
                <a:lnTo>
                  <a:pt x="178" y="346"/>
                </a:lnTo>
                <a:lnTo>
                  <a:pt x="184" y="344"/>
                </a:lnTo>
                <a:lnTo>
                  <a:pt x="184" y="344"/>
                </a:lnTo>
                <a:lnTo>
                  <a:pt x="192" y="342"/>
                </a:lnTo>
                <a:lnTo>
                  <a:pt x="192" y="342"/>
                </a:lnTo>
                <a:lnTo>
                  <a:pt x="204" y="338"/>
                </a:lnTo>
                <a:lnTo>
                  <a:pt x="204" y="338"/>
                </a:lnTo>
                <a:lnTo>
                  <a:pt x="208" y="336"/>
                </a:lnTo>
                <a:lnTo>
                  <a:pt x="208" y="336"/>
                </a:lnTo>
                <a:lnTo>
                  <a:pt x="214" y="334"/>
                </a:lnTo>
                <a:lnTo>
                  <a:pt x="214" y="334"/>
                </a:lnTo>
                <a:lnTo>
                  <a:pt x="218" y="338"/>
                </a:lnTo>
                <a:lnTo>
                  <a:pt x="218" y="338"/>
                </a:lnTo>
                <a:lnTo>
                  <a:pt x="226" y="348"/>
                </a:lnTo>
                <a:lnTo>
                  <a:pt x="226" y="348"/>
                </a:lnTo>
                <a:lnTo>
                  <a:pt x="228" y="352"/>
                </a:lnTo>
                <a:lnTo>
                  <a:pt x="228" y="352"/>
                </a:lnTo>
                <a:lnTo>
                  <a:pt x="232" y="360"/>
                </a:lnTo>
                <a:lnTo>
                  <a:pt x="232" y="360"/>
                </a:lnTo>
                <a:lnTo>
                  <a:pt x="238" y="372"/>
                </a:lnTo>
                <a:lnTo>
                  <a:pt x="238" y="372"/>
                </a:lnTo>
                <a:lnTo>
                  <a:pt x="244" y="384"/>
                </a:lnTo>
                <a:lnTo>
                  <a:pt x="244" y="384"/>
                </a:lnTo>
                <a:lnTo>
                  <a:pt x="252" y="396"/>
                </a:lnTo>
                <a:lnTo>
                  <a:pt x="252" y="396"/>
                </a:lnTo>
                <a:lnTo>
                  <a:pt x="258" y="408"/>
                </a:lnTo>
                <a:lnTo>
                  <a:pt x="258" y="408"/>
                </a:lnTo>
                <a:lnTo>
                  <a:pt x="268" y="426"/>
                </a:lnTo>
                <a:lnTo>
                  <a:pt x="268" y="426"/>
                </a:lnTo>
                <a:lnTo>
                  <a:pt x="274" y="434"/>
                </a:lnTo>
                <a:lnTo>
                  <a:pt x="274" y="434"/>
                </a:lnTo>
                <a:lnTo>
                  <a:pt x="276" y="438"/>
                </a:lnTo>
                <a:lnTo>
                  <a:pt x="276" y="438"/>
                </a:lnTo>
                <a:lnTo>
                  <a:pt x="282" y="444"/>
                </a:lnTo>
                <a:lnTo>
                  <a:pt x="282" y="444"/>
                </a:lnTo>
                <a:lnTo>
                  <a:pt x="286" y="446"/>
                </a:lnTo>
                <a:lnTo>
                  <a:pt x="286" y="446"/>
                </a:lnTo>
                <a:lnTo>
                  <a:pt x="290" y="450"/>
                </a:lnTo>
                <a:lnTo>
                  <a:pt x="290" y="450"/>
                </a:lnTo>
                <a:lnTo>
                  <a:pt x="296" y="452"/>
                </a:lnTo>
                <a:lnTo>
                  <a:pt x="296" y="452"/>
                </a:lnTo>
                <a:lnTo>
                  <a:pt x="306" y="456"/>
                </a:lnTo>
                <a:lnTo>
                  <a:pt x="306" y="456"/>
                </a:lnTo>
                <a:lnTo>
                  <a:pt x="326" y="462"/>
                </a:lnTo>
                <a:lnTo>
                  <a:pt x="326" y="462"/>
                </a:lnTo>
                <a:lnTo>
                  <a:pt x="346" y="468"/>
                </a:lnTo>
                <a:lnTo>
                  <a:pt x="346" y="468"/>
                </a:lnTo>
                <a:lnTo>
                  <a:pt x="360" y="474"/>
                </a:lnTo>
                <a:lnTo>
                  <a:pt x="360" y="474"/>
                </a:lnTo>
                <a:lnTo>
                  <a:pt x="366" y="476"/>
                </a:lnTo>
                <a:lnTo>
                  <a:pt x="366" y="476"/>
                </a:lnTo>
                <a:lnTo>
                  <a:pt x="370" y="478"/>
                </a:lnTo>
                <a:lnTo>
                  <a:pt x="370" y="478"/>
                </a:lnTo>
                <a:lnTo>
                  <a:pt x="378" y="484"/>
                </a:lnTo>
                <a:lnTo>
                  <a:pt x="378" y="484"/>
                </a:lnTo>
                <a:lnTo>
                  <a:pt x="384" y="488"/>
                </a:lnTo>
                <a:lnTo>
                  <a:pt x="384" y="488"/>
                </a:lnTo>
                <a:lnTo>
                  <a:pt x="386" y="490"/>
                </a:lnTo>
                <a:lnTo>
                  <a:pt x="386" y="490"/>
                </a:lnTo>
                <a:lnTo>
                  <a:pt x="390" y="500"/>
                </a:lnTo>
                <a:lnTo>
                  <a:pt x="390" y="500"/>
                </a:lnTo>
                <a:lnTo>
                  <a:pt x="394" y="508"/>
                </a:lnTo>
                <a:lnTo>
                  <a:pt x="394" y="508"/>
                </a:lnTo>
                <a:lnTo>
                  <a:pt x="396" y="512"/>
                </a:lnTo>
                <a:lnTo>
                  <a:pt x="396" y="512"/>
                </a:lnTo>
                <a:lnTo>
                  <a:pt x="396" y="512"/>
                </a:lnTo>
                <a:lnTo>
                  <a:pt x="396" y="512"/>
                </a:lnTo>
                <a:lnTo>
                  <a:pt x="398" y="516"/>
                </a:lnTo>
                <a:lnTo>
                  <a:pt x="398" y="516"/>
                </a:lnTo>
                <a:lnTo>
                  <a:pt x="400" y="520"/>
                </a:lnTo>
                <a:lnTo>
                  <a:pt x="400" y="520"/>
                </a:lnTo>
                <a:lnTo>
                  <a:pt x="402" y="522"/>
                </a:lnTo>
                <a:lnTo>
                  <a:pt x="404" y="520"/>
                </a:lnTo>
                <a:lnTo>
                  <a:pt x="404" y="520"/>
                </a:lnTo>
                <a:lnTo>
                  <a:pt x="412" y="516"/>
                </a:lnTo>
                <a:lnTo>
                  <a:pt x="412" y="516"/>
                </a:lnTo>
                <a:lnTo>
                  <a:pt x="422" y="512"/>
                </a:lnTo>
                <a:lnTo>
                  <a:pt x="422" y="512"/>
                </a:lnTo>
                <a:lnTo>
                  <a:pt x="424" y="510"/>
                </a:lnTo>
                <a:lnTo>
                  <a:pt x="424" y="510"/>
                </a:lnTo>
                <a:lnTo>
                  <a:pt x="428" y="506"/>
                </a:lnTo>
                <a:lnTo>
                  <a:pt x="428" y="506"/>
                </a:lnTo>
                <a:lnTo>
                  <a:pt x="432" y="502"/>
                </a:lnTo>
                <a:lnTo>
                  <a:pt x="434" y="506"/>
                </a:lnTo>
                <a:lnTo>
                  <a:pt x="434" y="506"/>
                </a:lnTo>
                <a:lnTo>
                  <a:pt x="434" y="508"/>
                </a:lnTo>
                <a:lnTo>
                  <a:pt x="434" y="508"/>
                </a:lnTo>
                <a:lnTo>
                  <a:pt x="434" y="510"/>
                </a:lnTo>
                <a:lnTo>
                  <a:pt x="434" y="510"/>
                </a:lnTo>
                <a:lnTo>
                  <a:pt x="434" y="512"/>
                </a:lnTo>
                <a:lnTo>
                  <a:pt x="434" y="512"/>
                </a:lnTo>
                <a:lnTo>
                  <a:pt x="436" y="512"/>
                </a:lnTo>
                <a:lnTo>
                  <a:pt x="436" y="512"/>
                </a:lnTo>
                <a:lnTo>
                  <a:pt x="436" y="512"/>
                </a:lnTo>
                <a:lnTo>
                  <a:pt x="438" y="514"/>
                </a:lnTo>
                <a:lnTo>
                  <a:pt x="438" y="514"/>
                </a:lnTo>
                <a:lnTo>
                  <a:pt x="438" y="516"/>
                </a:lnTo>
                <a:lnTo>
                  <a:pt x="438" y="516"/>
                </a:lnTo>
                <a:lnTo>
                  <a:pt x="438" y="518"/>
                </a:lnTo>
                <a:lnTo>
                  <a:pt x="438" y="518"/>
                </a:lnTo>
                <a:lnTo>
                  <a:pt x="438" y="518"/>
                </a:lnTo>
                <a:lnTo>
                  <a:pt x="438" y="518"/>
                </a:lnTo>
                <a:lnTo>
                  <a:pt x="440" y="520"/>
                </a:lnTo>
                <a:lnTo>
                  <a:pt x="440" y="520"/>
                </a:lnTo>
                <a:lnTo>
                  <a:pt x="440" y="522"/>
                </a:lnTo>
                <a:lnTo>
                  <a:pt x="440" y="522"/>
                </a:lnTo>
                <a:lnTo>
                  <a:pt x="440" y="522"/>
                </a:lnTo>
                <a:lnTo>
                  <a:pt x="440" y="522"/>
                </a:lnTo>
                <a:lnTo>
                  <a:pt x="440" y="526"/>
                </a:lnTo>
                <a:lnTo>
                  <a:pt x="440" y="526"/>
                </a:lnTo>
                <a:lnTo>
                  <a:pt x="440" y="526"/>
                </a:lnTo>
                <a:lnTo>
                  <a:pt x="440" y="526"/>
                </a:lnTo>
                <a:lnTo>
                  <a:pt x="440" y="528"/>
                </a:lnTo>
                <a:lnTo>
                  <a:pt x="440" y="528"/>
                </a:lnTo>
                <a:lnTo>
                  <a:pt x="442" y="530"/>
                </a:lnTo>
                <a:lnTo>
                  <a:pt x="442" y="530"/>
                </a:lnTo>
                <a:lnTo>
                  <a:pt x="442" y="530"/>
                </a:lnTo>
                <a:lnTo>
                  <a:pt x="442" y="530"/>
                </a:lnTo>
                <a:lnTo>
                  <a:pt x="442" y="532"/>
                </a:lnTo>
                <a:lnTo>
                  <a:pt x="442" y="532"/>
                </a:lnTo>
                <a:lnTo>
                  <a:pt x="442" y="532"/>
                </a:lnTo>
                <a:lnTo>
                  <a:pt x="442" y="532"/>
                </a:lnTo>
                <a:lnTo>
                  <a:pt x="442" y="534"/>
                </a:lnTo>
                <a:lnTo>
                  <a:pt x="442" y="534"/>
                </a:lnTo>
                <a:lnTo>
                  <a:pt x="444" y="536"/>
                </a:lnTo>
                <a:lnTo>
                  <a:pt x="444" y="536"/>
                </a:lnTo>
                <a:lnTo>
                  <a:pt x="444" y="538"/>
                </a:lnTo>
                <a:lnTo>
                  <a:pt x="444" y="538"/>
                </a:lnTo>
                <a:lnTo>
                  <a:pt x="444" y="542"/>
                </a:lnTo>
                <a:lnTo>
                  <a:pt x="444" y="542"/>
                </a:lnTo>
                <a:lnTo>
                  <a:pt x="442" y="544"/>
                </a:lnTo>
                <a:lnTo>
                  <a:pt x="442" y="544"/>
                </a:lnTo>
                <a:lnTo>
                  <a:pt x="442" y="546"/>
                </a:lnTo>
                <a:lnTo>
                  <a:pt x="442" y="546"/>
                </a:lnTo>
                <a:lnTo>
                  <a:pt x="442" y="548"/>
                </a:lnTo>
                <a:lnTo>
                  <a:pt x="442" y="548"/>
                </a:lnTo>
                <a:lnTo>
                  <a:pt x="442" y="554"/>
                </a:lnTo>
                <a:lnTo>
                  <a:pt x="442" y="554"/>
                </a:lnTo>
                <a:lnTo>
                  <a:pt x="440" y="562"/>
                </a:lnTo>
                <a:lnTo>
                  <a:pt x="440" y="562"/>
                </a:lnTo>
                <a:lnTo>
                  <a:pt x="442" y="568"/>
                </a:lnTo>
                <a:lnTo>
                  <a:pt x="442" y="568"/>
                </a:lnTo>
                <a:lnTo>
                  <a:pt x="444" y="572"/>
                </a:lnTo>
                <a:lnTo>
                  <a:pt x="444" y="572"/>
                </a:lnTo>
                <a:lnTo>
                  <a:pt x="444" y="574"/>
                </a:lnTo>
                <a:lnTo>
                  <a:pt x="444" y="574"/>
                </a:lnTo>
                <a:lnTo>
                  <a:pt x="448" y="576"/>
                </a:lnTo>
                <a:lnTo>
                  <a:pt x="448" y="576"/>
                </a:lnTo>
                <a:lnTo>
                  <a:pt x="452" y="576"/>
                </a:lnTo>
                <a:lnTo>
                  <a:pt x="454" y="576"/>
                </a:lnTo>
                <a:lnTo>
                  <a:pt x="454" y="576"/>
                </a:lnTo>
                <a:lnTo>
                  <a:pt x="460" y="570"/>
                </a:lnTo>
                <a:lnTo>
                  <a:pt x="460" y="570"/>
                </a:lnTo>
                <a:lnTo>
                  <a:pt x="464" y="564"/>
                </a:lnTo>
                <a:lnTo>
                  <a:pt x="470" y="556"/>
                </a:lnTo>
                <a:lnTo>
                  <a:pt x="470" y="556"/>
                </a:lnTo>
                <a:lnTo>
                  <a:pt x="476" y="546"/>
                </a:lnTo>
                <a:lnTo>
                  <a:pt x="480" y="536"/>
                </a:lnTo>
                <a:lnTo>
                  <a:pt x="480" y="536"/>
                </a:lnTo>
                <a:lnTo>
                  <a:pt x="480" y="528"/>
                </a:lnTo>
                <a:lnTo>
                  <a:pt x="480" y="528"/>
                </a:lnTo>
                <a:lnTo>
                  <a:pt x="480" y="522"/>
                </a:lnTo>
                <a:lnTo>
                  <a:pt x="480" y="522"/>
                </a:lnTo>
                <a:lnTo>
                  <a:pt x="480" y="518"/>
                </a:lnTo>
                <a:lnTo>
                  <a:pt x="480" y="518"/>
                </a:lnTo>
                <a:lnTo>
                  <a:pt x="480" y="508"/>
                </a:lnTo>
                <a:lnTo>
                  <a:pt x="480" y="508"/>
                </a:lnTo>
                <a:lnTo>
                  <a:pt x="480" y="504"/>
                </a:lnTo>
                <a:lnTo>
                  <a:pt x="480" y="504"/>
                </a:lnTo>
                <a:lnTo>
                  <a:pt x="482" y="504"/>
                </a:lnTo>
                <a:lnTo>
                  <a:pt x="482" y="504"/>
                </a:lnTo>
                <a:lnTo>
                  <a:pt x="484" y="506"/>
                </a:lnTo>
                <a:lnTo>
                  <a:pt x="484" y="506"/>
                </a:lnTo>
                <a:lnTo>
                  <a:pt x="484" y="502"/>
                </a:lnTo>
                <a:lnTo>
                  <a:pt x="484" y="502"/>
                </a:lnTo>
                <a:lnTo>
                  <a:pt x="486" y="490"/>
                </a:lnTo>
                <a:lnTo>
                  <a:pt x="486" y="490"/>
                </a:lnTo>
                <a:lnTo>
                  <a:pt x="488" y="484"/>
                </a:lnTo>
                <a:lnTo>
                  <a:pt x="488" y="478"/>
                </a:lnTo>
                <a:lnTo>
                  <a:pt x="488" y="478"/>
                </a:lnTo>
                <a:lnTo>
                  <a:pt x="486" y="474"/>
                </a:lnTo>
                <a:lnTo>
                  <a:pt x="484" y="470"/>
                </a:lnTo>
                <a:lnTo>
                  <a:pt x="484" y="470"/>
                </a:lnTo>
                <a:lnTo>
                  <a:pt x="478" y="470"/>
                </a:lnTo>
                <a:lnTo>
                  <a:pt x="478" y="470"/>
                </a:lnTo>
                <a:lnTo>
                  <a:pt x="476" y="470"/>
                </a:lnTo>
                <a:lnTo>
                  <a:pt x="476" y="470"/>
                </a:lnTo>
                <a:lnTo>
                  <a:pt x="474" y="470"/>
                </a:lnTo>
                <a:lnTo>
                  <a:pt x="474" y="470"/>
                </a:lnTo>
                <a:lnTo>
                  <a:pt x="468" y="468"/>
                </a:lnTo>
                <a:lnTo>
                  <a:pt x="468" y="468"/>
                </a:lnTo>
                <a:lnTo>
                  <a:pt x="462" y="468"/>
                </a:lnTo>
                <a:lnTo>
                  <a:pt x="462" y="468"/>
                </a:lnTo>
                <a:lnTo>
                  <a:pt x="460" y="468"/>
                </a:lnTo>
                <a:lnTo>
                  <a:pt x="460" y="468"/>
                </a:lnTo>
                <a:lnTo>
                  <a:pt x="456" y="468"/>
                </a:lnTo>
                <a:lnTo>
                  <a:pt x="456" y="468"/>
                </a:lnTo>
                <a:lnTo>
                  <a:pt x="452" y="468"/>
                </a:lnTo>
                <a:lnTo>
                  <a:pt x="452" y="468"/>
                </a:lnTo>
                <a:lnTo>
                  <a:pt x="452" y="470"/>
                </a:lnTo>
                <a:lnTo>
                  <a:pt x="452" y="470"/>
                </a:lnTo>
                <a:lnTo>
                  <a:pt x="450" y="468"/>
                </a:lnTo>
                <a:lnTo>
                  <a:pt x="450" y="468"/>
                </a:lnTo>
                <a:lnTo>
                  <a:pt x="446" y="464"/>
                </a:lnTo>
                <a:lnTo>
                  <a:pt x="446" y="464"/>
                </a:lnTo>
                <a:lnTo>
                  <a:pt x="442" y="462"/>
                </a:lnTo>
                <a:lnTo>
                  <a:pt x="442" y="462"/>
                </a:lnTo>
                <a:lnTo>
                  <a:pt x="442" y="464"/>
                </a:lnTo>
                <a:lnTo>
                  <a:pt x="442" y="464"/>
                </a:lnTo>
                <a:lnTo>
                  <a:pt x="438" y="462"/>
                </a:lnTo>
                <a:lnTo>
                  <a:pt x="438" y="462"/>
                </a:lnTo>
                <a:lnTo>
                  <a:pt x="430" y="456"/>
                </a:lnTo>
                <a:lnTo>
                  <a:pt x="430" y="456"/>
                </a:lnTo>
                <a:lnTo>
                  <a:pt x="422" y="452"/>
                </a:lnTo>
                <a:lnTo>
                  <a:pt x="422" y="452"/>
                </a:lnTo>
                <a:lnTo>
                  <a:pt x="412" y="448"/>
                </a:lnTo>
                <a:lnTo>
                  <a:pt x="412" y="448"/>
                </a:lnTo>
                <a:lnTo>
                  <a:pt x="400" y="444"/>
                </a:lnTo>
                <a:lnTo>
                  <a:pt x="400" y="444"/>
                </a:lnTo>
                <a:lnTo>
                  <a:pt x="394" y="440"/>
                </a:lnTo>
                <a:lnTo>
                  <a:pt x="394" y="440"/>
                </a:lnTo>
                <a:lnTo>
                  <a:pt x="386" y="434"/>
                </a:lnTo>
                <a:lnTo>
                  <a:pt x="386" y="434"/>
                </a:lnTo>
                <a:lnTo>
                  <a:pt x="372" y="422"/>
                </a:lnTo>
                <a:lnTo>
                  <a:pt x="372" y="422"/>
                </a:lnTo>
                <a:lnTo>
                  <a:pt x="360" y="412"/>
                </a:lnTo>
                <a:lnTo>
                  <a:pt x="360" y="412"/>
                </a:lnTo>
                <a:lnTo>
                  <a:pt x="354" y="410"/>
                </a:lnTo>
                <a:lnTo>
                  <a:pt x="354" y="410"/>
                </a:lnTo>
                <a:lnTo>
                  <a:pt x="350" y="410"/>
                </a:lnTo>
                <a:lnTo>
                  <a:pt x="350" y="410"/>
                </a:lnTo>
                <a:lnTo>
                  <a:pt x="342" y="402"/>
                </a:lnTo>
                <a:lnTo>
                  <a:pt x="342" y="402"/>
                </a:lnTo>
                <a:lnTo>
                  <a:pt x="330" y="396"/>
                </a:lnTo>
                <a:lnTo>
                  <a:pt x="330" y="396"/>
                </a:lnTo>
                <a:lnTo>
                  <a:pt x="326" y="394"/>
                </a:lnTo>
                <a:lnTo>
                  <a:pt x="326" y="394"/>
                </a:lnTo>
                <a:lnTo>
                  <a:pt x="326" y="392"/>
                </a:lnTo>
                <a:lnTo>
                  <a:pt x="326" y="392"/>
                </a:lnTo>
                <a:lnTo>
                  <a:pt x="324" y="388"/>
                </a:lnTo>
                <a:lnTo>
                  <a:pt x="320" y="386"/>
                </a:lnTo>
                <a:lnTo>
                  <a:pt x="320" y="386"/>
                </a:lnTo>
                <a:lnTo>
                  <a:pt x="316" y="386"/>
                </a:lnTo>
                <a:lnTo>
                  <a:pt x="316" y="386"/>
                </a:lnTo>
                <a:lnTo>
                  <a:pt x="314" y="386"/>
                </a:lnTo>
                <a:lnTo>
                  <a:pt x="314" y="386"/>
                </a:lnTo>
                <a:lnTo>
                  <a:pt x="314" y="384"/>
                </a:lnTo>
                <a:lnTo>
                  <a:pt x="314" y="384"/>
                </a:lnTo>
                <a:lnTo>
                  <a:pt x="314" y="380"/>
                </a:lnTo>
                <a:lnTo>
                  <a:pt x="314" y="380"/>
                </a:lnTo>
                <a:lnTo>
                  <a:pt x="314" y="378"/>
                </a:lnTo>
                <a:lnTo>
                  <a:pt x="314" y="378"/>
                </a:lnTo>
                <a:lnTo>
                  <a:pt x="312" y="376"/>
                </a:lnTo>
                <a:lnTo>
                  <a:pt x="312" y="376"/>
                </a:lnTo>
                <a:lnTo>
                  <a:pt x="310" y="374"/>
                </a:lnTo>
                <a:lnTo>
                  <a:pt x="310" y="374"/>
                </a:lnTo>
                <a:lnTo>
                  <a:pt x="312" y="370"/>
                </a:lnTo>
                <a:lnTo>
                  <a:pt x="312" y="370"/>
                </a:lnTo>
                <a:lnTo>
                  <a:pt x="310" y="364"/>
                </a:lnTo>
                <a:lnTo>
                  <a:pt x="310" y="364"/>
                </a:lnTo>
                <a:lnTo>
                  <a:pt x="310" y="360"/>
                </a:lnTo>
                <a:lnTo>
                  <a:pt x="310" y="360"/>
                </a:lnTo>
                <a:lnTo>
                  <a:pt x="310" y="356"/>
                </a:lnTo>
                <a:lnTo>
                  <a:pt x="310" y="356"/>
                </a:lnTo>
                <a:lnTo>
                  <a:pt x="308" y="344"/>
                </a:lnTo>
                <a:lnTo>
                  <a:pt x="308" y="344"/>
                </a:lnTo>
                <a:lnTo>
                  <a:pt x="308" y="334"/>
                </a:lnTo>
                <a:lnTo>
                  <a:pt x="308" y="334"/>
                </a:lnTo>
                <a:lnTo>
                  <a:pt x="306" y="324"/>
                </a:lnTo>
                <a:lnTo>
                  <a:pt x="306" y="324"/>
                </a:lnTo>
                <a:lnTo>
                  <a:pt x="306" y="324"/>
                </a:lnTo>
                <a:lnTo>
                  <a:pt x="306" y="324"/>
                </a:lnTo>
                <a:lnTo>
                  <a:pt x="306" y="320"/>
                </a:lnTo>
                <a:lnTo>
                  <a:pt x="306" y="320"/>
                </a:lnTo>
                <a:lnTo>
                  <a:pt x="306" y="318"/>
                </a:lnTo>
                <a:lnTo>
                  <a:pt x="306" y="314"/>
                </a:lnTo>
                <a:lnTo>
                  <a:pt x="306" y="314"/>
                </a:lnTo>
                <a:lnTo>
                  <a:pt x="302" y="312"/>
                </a:lnTo>
                <a:lnTo>
                  <a:pt x="302" y="312"/>
                </a:lnTo>
                <a:lnTo>
                  <a:pt x="304" y="308"/>
                </a:lnTo>
                <a:lnTo>
                  <a:pt x="304" y="308"/>
                </a:lnTo>
                <a:lnTo>
                  <a:pt x="304" y="308"/>
                </a:lnTo>
                <a:lnTo>
                  <a:pt x="306" y="306"/>
                </a:lnTo>
                <a:lnTo>
                  <a:pt x="306" y="306"/>
                </a:lnTo>
                <a:lnTo>
                  <a:pt x="306" y="302"/>
                </a:lnTo>
                <a:lnTo>
                  <a:pt x="306" y="302"/>
                </a:lnTo>
                <a:lnTo>
                  <a:pt x="306" y="300"/>
                </a:lnTo>
                <a:lnTo>
                  <a:pt x="306" y="300"/>
                </a:lnTo>
                <a:lnTo>
                  <a:pt x="308" y="296"/>
                </a:lnTo>
                <a:lnTo>
                  <a:pt x="308" y="296"/>
                </a:lnTo>
                <a:lnTo>
                  <a:pt x="308" y="294"/>
                </a:lnTo>
                <a:lnTo>
                  <a:pt x="308" y="294"/>
                </a:lnTo>
                <a:lnTo>
                  <a:pt x="310" y="294"/>
                </a:lnTo>
                <a:lnTo>
                  <a:pt x="310" y="294"/>
                </a:lnTo>
                <a:lnTo>
                  <a:pt x="314" y="294"/>
                </a:lnTo>
                <a:lnTo>
                  <a:pt x="314" y="294"/>
                </a:lnTo>
                <a:lnTo>
                  <a:pt x="322" y="292"/>
                </a:lnTo>
                <a:lnTo>
                  <a:pt x="322" y="292"/>
                </a:lnTo>
                <a:lnTo>
                  <a:pt x="328" y="288"/>
                </a:lnTo>
                <a:lnTo>
                  <a:pt x="328" y="288"/>
                </a:lnTo>
                <a:lnTo>
                  <a:pt x="334" y="280"/>
                </a:lnTo>
                <a:lnTo>
                  <a:pt x="334" y="280"/>
                </a:lnTo>
                <a:lnTo>
                  <a:pt x="338" y="274"/>
                </a:lnTo>
                <a:lnTo>
                  <a:pt x="338" y="274"/>
                </a:lnTo>
                <a:lnTo>
                  <a:pt x="340" y="270"/>
                </a:lnTo>
                <a:lnTo>
                  <a:pt x="342" y="268"/>
                </a:lnTo>
                <a:lnTo>
                  <a:pt x="342" y="268"/>
                </a:lnTo>
                <a:lnTo>
                  <a:pt x="342" y="264"/>
                </a:lnTo>
                <a:lnTo>
                  <a:pt x="342" y="264"/>
                </a:lnTo>
                <a:lnTo>
                  <a:pt x="344" y="260"/>
                </a:lnTo>
                <a:lnTo>
                  <a:pt x="344" y="260"/>
                </a:lnTo>
                <a:lnTo>
                  <a:pt x="348" y="256"/>
                </a:lnTo>
                <a:lnTo>
                  <a:pt x="348" y="254"/>
                </a:lnTo>
                <a:lnTo>
                  <a:pt x="348" y="254"/>
                </a:lnTo>
                <a:lnTo>
                  <a:pt x="346" y="252"/>
                </a:lnTo>
                <a:lnTo>
                  <a:pt x="346" y="252"/>
                </a:lnTo>
                <a:lnTo>
                  <a:pt x="348" y="250"/>
                </a:lnTo>
                <a:lnTo>
                  <a:pt x="348" y="250"/>
                </a:lnTo>
                <a:lnTo>
                  <a:pt x="352" y="246"/>
                </a:lnTo>
                <a:lnTo>
                  <a:pt x="352" y="246"/>
                </a:lnTo>
                <a:lnTo>
                  <a:pt x="354" y="244"/>
                </a:lnTo>
                <a:lnTo>
                  <a:pt x="354" y="242"/>
                </a:lnTo>
                <a:lnTo>
                  <a:pt x="354" y="242"/>
                </a:lnTo>
                <a:lnTo>
                  <a:pt x="350" y="236"/>
                </a:lnTo>
                <a:lnTo>
                  <a:pt x="350" y="236"/>
                </a:lnTo>
                <a:lnTo>
                  <a:pt x="342" y="222"/>
                </a:lnTo>
                <a:lnTo>
                  <a:pt x="342" y="222"/>
                </a:lnTo>
                <a:lnTo>
                  <a:pt x="332" y="208"/>
                </a:lnTo>
                <a:lnTo>
                  <a:pt x="332" y="208"/>
                </a:lnTo>
                <a:lnTo>
                  <a:pt x="322" y="190"/>
                </a:lnTo>
                <a:lnTo>
                  <a:pt x="322" y="190"/>
                </a:lnTo>
                <a:lnTo>
                  <a:pt x="308" y="168"/>
                </a:lnTo>
                <a:lnTo>
                  <a:pt x="308" y="168"/>
                </a:lnTo>
                <a:lnTo>
                  <a:pt x="302" y="160"/>
                </a:lnTo>
                <a:lnTo>
                  <a:pt x="302" y="160"/>
                </a:lnTo>
                <a:lnTo>
                  <a:pt x="296" y="158"/>
                </a:lnTo>
                <a:lnTo>
                  <a:pt x="296" y="158"/>
                </a:lnTo>
                <a:lnTo>
                  <a:pt x="294" y="156"/>
                </a:lnTo>
                <a:lnTo>
                  <a:pt x="294" y="156"/>
                </a:lnTo>
                <a:lnTo>
                  <a:pt x="286" y="148"/>
                </a:lnTo>
                <a:lnTo>
                  <a:pt x="286" y="148"/>
                </a:lnTo>
                <a:lnTo>
                  <a:pt x="278" y="138"/>
                </a:lnTo>
                <a:lnTo>
                  <a:pt x="278" y="138"/>
                </a:lnTo>
                <a:lnTo>
                  <a:pt x="274" y="130"/>
                </a:lnTo>
                <a:lnTo>
                  <a:pt x="274" y="130"/>
                </a:lnTo>
                <a:lnTo>
                  <a:pt x="272" y="124"/>
                </a:lnTo>
                <a:lnTo>
                  <a:pt x="272" y="124"/>
                </a:lnTo>
                <a:lnTo>
                  <a:pt x="272" y="120"/>
                </a:lnTo>
                <a:lnTo>
                  <a:pt x="272" y="120"/>
                </a:lnTo>
                <a:lnTo>
                  <a:pt x="270" y="120"/>
                </a:lnTo>
                <a:lnTo>
                  <a:pt x="270" y="120"/>
                </a:lnTo>
                <a:lnTo>
                  <a:pt x="274" y="120"/>
                </a:lnTo>
                <a:lnTo>
                  <a:pt x="274" y="120"/>
                </a:lnTo>
                <a:lnTo>
                  <a:pt x="286" y="122"/>
                </a:lnTo>
                <a:lnTo>
                  <a:pt x="286" y="122"/>
                </a:lnTo>
                <a:lnTo>
                  <a:pt x="296" y="124"/>
                </a:lnTo>
                <a:lnTo>
                  <a:pt x="296" y="124"/>
                </a:lnTo>
                <a:lnTo>
                  <a:pt x="300" y="124"/>
                </a:lnTo>
                <a:lnTo>
                  <a:pt x="300" y="124"/>
                </a:lnTo>
                <a:lnTo>
                  <a:pt x="304" y="126"/>
                </a:lnTo>
                <a:lnTo>
                  <a:pt x="304" y="126"/>
                </a:lnTo>
                <a:lnTo>
                  <a:pt x="312" y="128"/>
                </a:lnTo>
                <a:lnTo>
                  <a:pt x="312" y="128"/>
                </a:lnTo>
                <a:lnTo>
                  <a:pt x="314" y="128"/>
                </a:lnTo>
                <a:lnTo>
                  <a:pt x="314" y="128"/>
                </a:lnTo>
                <a:lnTo>
                  <a:pt x="316" y="132"/>
                </a:lnTo>
                <a:lnTo>
                  <a:pt x="316" y="132"/>
                </a:lnTo>
                <a:lnTo>
                  <a:pt x="318" y="136"/>
                </a:lnTo>
                <a:lnTo>
                  <a:pt x="318" y="136"/>
                </a:lnTo>
                <a:lnTo>
                  <a:pt x="322" y="138"/>
                </a:lnTo>
                <a:lnTo>
                  <a:pt x="322" y="138"/>
                </a:lnTo>
                <a:lnTo>
                  <a:pt x="326" y="142"/>
                </a:lnTo>
                <a:lnTo>
                  <a:pt x="326" y="142"/>
                </a:lnTo>
                <a:lnTo>
                  <a:pt x="328" y="144"/>
                </a:lnTo>
                <a:lnTo>
                  <a:pt x="328" y="144"/>
                </a:lnTo>
                <a:lnTo>
                  <a:pt x="330" y="148"/>
                </a:lnTo>
                <a:lnTo>
                  <a:pt x="330" y="148"/>
                </a:lnTo>
                <a:lnTo>
                  <a:pt x="332" y="152"/>
                </a:lnTo>
                <a:lnTo>
                  <a:pt x="332" y="152"/>
                </a:lnTo>
                <a:lnTo>
                  <a:pt x="336" y="154"/>
                </a:lnTo>
                <a:lnTo>
                  <a:pt x="336" y="154"/>
                </a:lnTo>
                <a:lnTo>
                  <a:pt x="342" y="162"/>
                </a:lnTo>
                <a:lnTo>
                  <a:pt x="342" y="162"/>
                </a:lnTo>
                <a:lnTo>
                  <a:pt x="346" y="168"/>
                </a:lnTo>
                <a:lnTo>
                  <a:pt x="346" y="168"/>
                </a:lnTo>
                <a:lnTo>
                  <a:pt x="352" y="176"/>
                </a:lnTo>
                <a:lnTo>
                  <a:pt x="352" y="176"/>
                </a:lnTo>
                <a:lnTo>
                  <a:pt x="356" y="180"/>
                </a:lnTo>
                <a:lnTo>
                  <a:pt x="356" y="180"/>
                </a:lnTo>
                <a:lnTo>
                  <a:pt x="358" y="182"/>
                </a:lnTo>
                <a:lnTo>
                  <a:pt x="358" y="182"/>
                </a:lnTo>
                <a:lnTo>
                  <a:pt x="358" y="182"/>
                </a:lnTo>
                <a:lnTo>
                  <a:pt x="358" y="182"/>
                </a:lnTo>
                <a:lnTo>
                  <a:pt x="358" y="184"/>
                </a:lnTo>
                <a:lnTo>
                  <a:pt x="358" y="184"/>
                </a:lnTo>
                <a:lnTo>
                  <a:pt x="358" y="186"/>
                </a:lnTo>
                <a:lnTo>
                  <a:pt x="358" y="186"/>
                </a:lnTo>
                <a:lnTo>
                  <a:pt x="358" y="188"/>
                </a:lnTo>
                <a:lnTo>
                  <a:pt x="358" y="188"/>
                </a:lnTo>
                <a:lnTo>
                  <a:pt x="356" y="192"/>
                </a:lnTo>
                <a:lnTo>
                  <a:pt x="356" y="192"/>
                </a:lnTo>
                <a:lnTo>
                  <a:pt x="358" y="198"/>
                </a:lnTo>
                <a:lnTo>
                  <a:pt x="358" y="198"/>
                </a:lnTo>
                <a:lnTo>
                  <a:pt x="360" y="200"/>
                </a:lnTo>
                <a:lnTo>
                  <a:pt x="360" y="200"/>
                </a:lnTo>
                <a:lnTo>
                  <a:pt x="360" y="204"/>
                </a:lnTo>
                <a:lnTo>
                  <a:pt x="360" y="204"/>
                </a:lnTo>
                <a:lnTo>
                  <a:pt x="362" y="208"/>
                </a:lnTo>
                <a:lnTo>
                  <a:pt x="362" y="208"/>
                </a:lnTo>
                <a:lnTo>
                  <a:pt x="364" y="212"/>
                </a:lnTo>
                <a:lnTo>
                  <a:pt x="364" y="212"/>
                </a:lnTo>
                <a:lnTo>
                  <a:pt x="364" y="212"/>
                </a:lnTo>
                <a:lnTo>
                  <a:pt x="364" y="212"/>
                </a:lnTo>
                <a:lnTo>
                  <a:pt x="366" y="216"/>
                </a:lnTo>
                <a:lnTo>
                  <a:pt x="366" y="216"/>
                </a:lnTo>
                <a:lnTo>
                  <a:pt x="366" y="218"/>
                </a:lnTo>
                <a:lnTo>
                  <a:pt x="366" y="218"/>
                </a:lnTo>
                <a:lnTo>
                  <a:pt x="368" y="216"/>
                </a:lnTo>
                <a:lnTo>
                  <a:pt x="368" y="216"/>
                </a:lnTo>
                <a:lnTo>
                  <a:pt x="370" y="214"/>
                </a:lnTo>
                <a:lnTo>
                  <a:pt x="370" y="214"/>
                </a:lnTo>
                <a:lnTo>
                  <a:pt x="370" y="214"/>
                </a:lnTo>
                <a:lnTo>
                  <a:pt x="370" y="214"/>
                </a:lnTo>
                <a:lnTo>
                  <a:pt x="374" y="218"/>
                </a:lnTo>
                <a:lnTo>
                  <a:pt x="374" y="218"/>
                </a:lnTo>
                <a:lnTo>
                  <a:pt x="378" y="218"/>
                </a:lnTo>
                <a:lnTo>
                  <a:pt x="378" y="218"/>
                </a:lnTo>
                <a:lnTo>
                  <a:pt x="380" y="218"/>
                </a:lnTo>
                <a:lnTo>
                  <a:pt x="380" y="218"/>
                </a:lnTo>
                <a:lnTo>
                  <a:pt x="380" y="218"/>
                </a:lnTo>
                <a:lnTo>
                  <a:pt x="380" y="218"/>
                </a:lnTo>
                <a:lnTo>
                  <a:pt x="380" y="220"/>
                </a:lnTo>
                <a:lnTo>
                  <a:pt x="380" y="220"/>
                </a:lnTo>
                <a:lnTo>
                  <a:pt x="382" y="220"/>
                </a:lnTo>
                <a:lnTo>
                  <a:pt x="382" y="220"/>
                </a:lnTo>
                <a:lnTo>
                  <a:pt x="380" y="226"/>
                </a:lnTo>
                <a:lnTo>
                  <a:pt x="380" y="226"/>
                </a:lnTo>
                <a:lnTo>
                  <a:pt x="368" y="248"/>
                </a:lnTo>
                <a:lnTo>
                  <a:pt x="368" y="248"/>
                </a:lnTo>
                <a:lnTo>
                  <a:pt x="366" y="250"/>
                </a:lnTo>
                <a:lnTo>
                  <a:pt x="366" y="250"/>
                </a:lnTo>
                <a:lnTo>
                  <a:pt x="364" y="250"/>
                </a:lnTo>
                <a:lnTo>
                  <a:pt x="364" y="250"/>
                </a:lnTo>
                <a:lnTo>
                  <a:pt x="362" y="254"/>
                </a:lnTo>
                <a:lnTo>
                  <a:pt x="362" y="254"/>
                </a:lnTo>
                <a:lnTo>
                  <a:pt x="362" y="256"/>
                </a:lnTo>
                <a:lnTo>
                  <a:pt x="362" y="256"/>
                </a:lnTo>
                <a:lnTo>
                  <a:pt x="362" y="256"/>
                </a:lnTo>
                <a:lnTo>
                  <a:pt x="362" y="256"/>
                </a:lnTo>
                <a:lnTo>
                  <a:pt x="364" y="258"/>
                </a:lnTo>
                <a:lnTo>
                  <a:pt x="364" y="258"/>
                </a:lnTo>
                <a:lnTo>
                  <a:pt x="360" y="264"/>
                </a:lnTo>
                <a:lnTo>
                  <a:pt x="360" y="264"/>
                </a:lnTo>
                <a:lnTo>
                  <a:pt x="356" y="272"/>
                </a:lnTo>
                <a:lnTo>
                  <a:pt x="356" y="272"/>
                </a:lnTo>
                <a:lnTo>
                  <a:pt x="354" y="274"/>
                </a:lnTo>
                <a:lnTo>
                  <a:pt x="354" y="274"/>
                </a:lnTo>
                <a:lnTo>
                  <a:pt x="354" y="276"/>
                </a:lnTo>
                <a:lnTo>
                  <a:pt x="354" y="276"/>
                </a:lnTo>
                <a:lnTo>
                  <a:pt x="352" y="280"/>
                </a:lnTo>
                <a:lnTo>
                  <a:pt x="352" y="280"/>
                </a:lnTo>
                <a:lnTo>
                  <a:pt x="354" y="282"/>
                </a:lnTo>
                <a:lnTo>
                  <a:pt x="354" y="282"/>
                </a:lnTo>
                <a:lnTo>
                  <a:pt x="356" y="282"/>
                </a:lnTo>
                <a:lnTo>
                  <a:pt x="356" y="282"/>
                </a:lnTo>
                <a:lnTo>
                  <a:pt x="358" y="282"/>
                </a:lnTo>
                <a:lnTo>
                  <a:pt x="358" y="282"/>
                </a:lnTo>
                <a:lnTo>
                  <a:pt x="360" y="284"/>
                </a:lnTo>
                <a:lnTo>
                  <a:pt x="360" y="284"/>
                </a:lnTo>
                <a:lnTo>
                  <a:pt x="382" y="296"/>
                </a:lnTo>
                <a:lnTo>
                  <a:pt x="382" y="296"/>
                </a:lnTo>
                <a:lnTo>
                  <a:pt x="410" y="312"/>
                </a:lnTo>
                <a:lnTo>
                  <a:pt x="410" y="312"/>
                </a:lnTo>
                <a:lnTo>
                  <a:pt x="442" y="330"/>
                </a:lnTo>
                <a:lnTo>
                  <a:pt x="442" y="330"/>
                </a:lnTo>
                <a:lnTo>
                  <a:pt x="460" y="340"/>
                </a:lnTo>
                <a:lnTo>
                  <a:pt x="460" y="340"/>
                </a:lnTo>
                <a:lnTo>
                  <a:pt x="462" y="342"/>
                </a:lnTo>
                <a:lnTo>
                  <a:pt x="462" y="342"/>
                </a:lnTo>
                <a:lnTo>
                  <a:pt x="464" y="344"/>
                </a:lnTo>
                <a:lnTo>
                  <a:pt x="464" y="344"/>
                </a:lnTo>
                <a:lnTo>
                  <a:pt x="466" y="344"/>
                </a:lnTo>
                <a:lnTo>
                  <a:pt x="466" y="344"/>
                </a:lnTo>
                <a:lnTo>
                  <a:pt x="468" y="344"/>
                </a:lnTo>
                <a:lnTo>
                  <a:pt x="468" y="344"/>
                </a:lnTo>
                <a:lnTo>
                  <a:pt x="470" y="344"/>
                </a:lnTo>
                <a:lnTo>
                  <a:pt x="470" y="344"/>
                </a:lnTo>
                <a:lnTo>
                  <a:pt x="470" y="342"/>
                </a:lnTo>
                <a:lnTo>
                  <a:pt x="470" y="342"/>
                </a:lnTo>
                <a:lnTo>
                  <a:pt x="472" y="342"/>
                </a:lnTo>
                <a:lnTo>
                  <a:pt x="472" y="342"/>
                </a:lnTo>
                <a:lnTo>
                  <a:pt x="472" y="342"/>
                </a:lnTo>
                <a:lnTo>
                  <a:pt x="472" y="342"/>
                </a:lnTo>
                <a:lnTo>
                  <a:pt x="474" y="342"/>
                </a:lnTo>
                <a:lnTo>
                  <a:pt x="474" y="342"/>
                </a:lnTo>
                <a:lnTo>
                  <a:pt x="476" y="342"/>
                </a:lnTo>
                <a:lnTo>
                  <a:pt x="476" y="342"/>
                </a:lnTo>
                <a:lnTo>
                  <a:pt x="476" y="342"/>
                </a:lnTo>
                <a:lnTo>
                  <a:pt x="476" y="342"/>
                </a:lnTo>
                <a:lnTo>
                  <a:pt x="478" y="340"/>
                </a:lnTo>
                <a:lnTo>
                  <a:pt x="478" y="340"/>
                </a:lnTo>
                <a:lnTo>
                  <a:pt x="478" y="338"/>
                </a:lnTo>
                <a:lnTo>
                  <a:pt x="478" y="338"/>
                </a:lnTo>
                <a:lnTo>
                  <a:pt x="480" y="336"/>
                </a:lnTo>
                <a:lnTo>
                  <a:pt x="480" y="336"/>
                </a:lnTo>
                <a:lnTo>
                  <a:pt x="480" y="336"/>
                </a:lnTo>
                <a:lnTo>
                  <a:pt x="480" y="336"/>
                </a:lnTo>
                <a:lnTo>
                  <a:pt x="482" y="334"/>
                </a:lnTo>
                <a:lnTo>
                  <a:pt x="482" y="334"/>
                </a:lnTo>
                <a:lnTo>
                  <a:pt x="484" y="332"/>
                </a:lnTo>
                <a:lnTo>
                  <a:pt x="484" y="332"/>
                </a:lnTo>
                <a:lnTo>
                  <a:pt x="482" y="330"/>
                </a:lnTo>
                <a:lnTo>
                  <a:pt x="482" y="330"/>
                </a:lnTo>
                <a:lnTo>
                  <a:pt x="482" y="330"/>
                </a:lnTo>
                <a:lnTo>
                  <a:pt x="482" y="330"/>
                </a:lnTo>
                <a:lnTo>
                  <a:pt x="486" y="324"/>
                </a:lnTo>
                <a:lnTo>
                  <a:pt x="486" y="324"/>
                </a:lnTo>
                <a:lnTo>
                  <a:pt x="492" y="308"/>
                </a:lnTo>
                <a:lnTo>
                  <a:pt x="492" y="308"/>
                </a:lnTo>
                <a:lnTo>
                  <a:pt x="506" y="282"/>
                </a:lnTo>
                <a:lnTo>
                  <a:pt x="506" y="282"/>
                </a:lnTo>
                <a:lnTo>
                  <a:pt x="522" y="248"/>
                </a:lnTo>
                <a:lnTo>
                  <a:pt x="522" y="248"/>
                </a:lnTo>
                <a:lnTo>
                  <a:pt x="544" y="208"/>
                </a:lnTo>
                <a:lnTo>
                  <a:pt x="544" y="208"/>
                </a:lnTo>
                <a:lnTo>
                  <a:pt x="546" y="206"/>
                </a:lnTo>
                <a:lnTo>
                  <a:pt x="546" y="206"/>
                </a:lnTo>
                <a:lnTo>
                  <a:pt x="546" y="204"/>
                </a:lnTo>
                <a:lnTo>
                  <a:pt x="546" y="202"/>
                </a:lnTo>
                <a:lnTo>
                  <a:pt x="546" y="202"/>
                </a:lnTo>
                <a:lnTo>
                  <a:pt x="546" y="202"/>
                </a:lnTo>
                <a:lnTo>
                  <a:pt x="546" y="202"/>
                </a:lnTo>
                <a:lnTo>
                  <a:pt x="546" y="200"/>
                </a:lnTo>
                <a:lnTo>
                  <a:pt x="546" y="200"/>
                </a:lnTo>
                <a:lnTo>
                  <a:pt x="548" y="196"/>
                </a:lnTo>
                <a:lnTo>
                  <a:pt x="548" y="196"/>
                </a:lnTo>
                <a:lnTo>
                  <a:pt x="550" y="196"/>
                </a:lnTo>
                <a:lnTo>
                  <a:pt x="550" y="194"/>
                </a:lnTo>
                <a:lnTo>
                  <a:pt x="550" y="194"/>
                </a:lnTo>
                <a:close/>
                <a:moveTo>
                  <a:pt x="388" y="208"/>
                </a:moveTo>
                <a:lnTo>
                  <a:pt x="388" y="208"/>
                </a:lnTo>
                <a:lnTo>
                  <a:pt x="386" y="214"/>
                </a:lnTo>
                <a:lnTo>
                  <a:pt x="386" y="214"/>
                </a:lnTo>
                <a:lnTo>
                  <a:pt x="384" y="214"/>
                </a:lnTo>
                <a:lnTo>
                  <a:pt x="384" y="214"/>
                </a:lnTo>
                <a:lnTo>
                  <a:pt x="382" y="214"/>
                </a:lnTo>
                <a:lnTo>
                  <a:pt x="382" y="214"/>
                </a:lnTo>
                <a:lnTo>
                  <a:pt x="382" y="214"/>
                </a:lnTo>
                <a:lnTo>
                  <a:pt x="382" y="214"/>
                </a:lnTo>
                <a:lnTo>
                  <a:pt x="378" y="212"/>
                </a:lnTo>
                <a:lnTo>
                  <a:pt x="378" y="212"/>
                </a:lnTo>
                <a:lnTo>
                  <a:pt x="376" y="210"/>
                </a:lnTo>
                <a:lnTo>
                  <a:pt x="376" y="210"/>
                </a:lnTo>
                <a:lnTo>
                  <a:pt x="378" y="210"/>
                </a:lnTo>
                <a:lnTo>
                  <a:pt x="378" y="210"/>
                </a:lnTo>
                <a:lnTo>
                  <a:pt x="380" y="210"/>
                </a:lnTo>
                <a:lnTo>
                  <a:pt x="380" y="210"/>
                </a:lnTo>
                <a:lnTo>
                  <a:pt x="382" y="208"/>
                </a:lnTo>
                <a:lnTo>
                  <a:pt x="382" y="208"/>
                </a:lnTo>
                <a:lnTo>
                  <a:pt x="384" y="206"/>
                </a:lnTo>
                <a:lnTo>
                  <a:pt x="384" y="206"/>
                </a:lnTo>
                <a:lnTo>
                  <a:pt x="382" y="204"/>
                </a:lnTo>
                <a:lnTo>
                  <a:pt x="382" y="204"/>
                </a:lnTo>
                <a:lnTo>
                  <a:pt x="384" y="204"/>
                </a:lnTo>
                <a:lnTo>
                  <a:pt x="384" y="204"/>
                </a:lnTo>
                <a:lnTo>
                  <a:pt x="384" y="202"/>
                </a:lnTo>
                <a:lnTo>
                  <a:pt x="384" y="202"/>
                </a:lnTo>
                <a:lnTo>
                  <a:pt x="386" y="200"/>
                </a:lnTo>
                <a:lnTo>
                  <a:pt x="386" y="200"/>
                </a:lnTo>
                <a:lnTo>
                  <a:pt x="386" y="196"/>
                </a:lnTo>
                <a:lnTo>
                  <a:pt x="386" y="196"/>
                </a:lnTo>
                <a:lnTo>
                  <a:pt x="386" y="196"/>
                </a:lnTo>
                <a:lnTo>
                  <a:pt x="386" y="196"/>
                </a:lnTo>
                <a:lnTo>
                  <a:pt x="388" y="196"/>
                </a:lnTo>
                <a:lnTo>
                  <a:pt x="388" y="196"/>
                </a:lnTo>
                <a:lnTo>
                  <a:pt x="390" y="194"/>
                </a:lnTo>
                <a:lnTo>
                  <a:pt x="390" y="194"/>
                </a:lnTo>
                <a:lnTo>
                  <a:pt x="390" y="192"/>
                </a:lnTo>
                <a:lnTo>
                  <a:pt x="390" y="190"/>
                </a:lnTo>
                <a:lnTo>
                  <a:pt x="390" y="190"/>
                </a:lnTo>
                <a:lnTo>
                  <a:pt x="390" y="190"/>
                </a:lnTo>
                <a:lnTo>
                  <a:pt x="390" y="190"/>
                </a:lnTo>
                <a:lnTo>
                  <a:pt x="392" y="190"/>
                </a:lnTo>
                <a:lnTo>
                  <a:pt x="392" y="190"/>
                </a:lnTo>
                <a:lnTo>
                  <a:pt x="392" y="188"/>
                </a:lnTo>
                <a:lnTo>
                  <a:pt x="392" y="188"/>
                </a:lnTo>
                <a:lnTo>
                  <a:pt x="392" y="186"/>
                </a:lnTo>
                <a:lnTo>
                  <a:pt x="392" y="186"/>
                </a:lnTo>
                <a:lnTo>
                  <a:pt x="392" y="184"/>
                </a:lnTo>
                <a:lnTo>
                  <a:pt x="392" y="184"/>
                </a:lnTo>
                <a:lnTo>
                  <a:pt x="392" y="182"/>
                </a:lnTo>
                <a:lnTo>
                  <a:pt x="392" y="182"/>
                </a:lnTo>
                <a:lnTo>
                  <a:pt x="394" y="182"/>
                </a:lnTo>
                <a:lnTo>
                  <a:pt x="394" y="182"/>
                </a:lnTo>
                <a:lnTo>
                  <a:pt x="396" y="184"/>
                </a:lnTo>
                <a:lnTo>
                  <a:pt x="396" y="184"/>
                </a:lnTo>
                <a:lnTo>
                  <a:pt x="398" y="186"/>
                </a:lnTo>
                <a:lnTo>
                  <a:pt x="398" y="186"/>
                </a:lnTo>
                <a:lnTo>
                  <a:pt x="400" y="186"/>
                </a:lnTo>
                <a:lnTo>
                  <a:pt x="400" y="186"/>
                </a:lnTo>
                <a:lnTo>
                  <a:pt x="388" y="208"/>
                </a:lnTo>
                <a:lnTo>
                  <a:pt x="388" y="208"/>
                </a:lnTo>
                <a:close/>
              </a:path>
            </a:pathLst>
          </a:custGeom>
          <a:solidFill>
            <a:srgbClr val="000000"/>
          </a:solidFill>
          <a:ln w="9525">
            <a:noFill/>
            <a:round/>
            <a:headEnd/>
            <a:tailEnd/>
          </a:ln>
          <a:effectLst>
            <a:reflection blurRad="6350" stA="52000" endA="300" endPos="35000" dir="5400000" sy="-100000" algn="bl" rotWithShape="0"/>
          </a:effec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lipka-5.jpg"/>
          <p:cNvPicPr>
            <a:picLocks noChangeAspect="1" noChangeArrowheads="1"/>
          </p:cNvPicPr>
          <p:nvPr/>
        </p:nvPicPr>
        <p:blipFill>
          <a:blip r:embed="rId3" cstate="print"/>
          <a:srcRect l="32877" t="30717" r="30137" b="20233"/>
          <a:stretch>
            <a:fillRect/>
          </a:stretch>
        </p:blipFill>
        <p:spPr bwMode="auto">
          <a:xfrm>
            <a:off x="1600200" y="4038600"/>
            <a:ext cx="1165860" cy="1295400"/>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sp>
        <p:nvSpPr>
          <p:cNvPr id="2" name="Title 1"/>
          <p:cNvSpPr>
            <a:spLocks noGrp="1"/>
          </p:cNvSpPr>
          <p:nvPr>
            <p:ph type="title"/>
          </p:nvPr>
        </p:nvSpPr>
        <p:spPr>
          <a:xfrm>
            <a:off x="152400" y="609600"/>
            <a:ext cx="8991600" cy="914400"/>
          </a:xfrm>
        </p:spPr>
        <p:txBody>
          <a:bodyPr>
            <a:normAutofit/>
          </a:bodyPr>
          <a:lstStyle/>
          <a:p>
            <a:r>
              <a:rPr lang="en-US" sz="2700" dirty="0" smtClean="0"/>
              <a:t>Robert </a:t>
            </a:r>
            <a:r>
              <a:rPr lang="en-US" sz="2700" dirty="0" err="1" smtClean="0"/>
              <a:t>Lipka</a:t>
            </a:r>
            <a:r>
              <a:rPr lang="en-US" sz="2700" dirty="0" smtClean="0"/>
              <a:t>: Spied in the 1960’s, Caught in the 1990’s </a:t>
            </a:r>
            <a:endParaRPr lang="en-US" sz="2700" dirty="0"/>
          </a:p>
        </p:txBody>
      </p:sp>
      <p:sp>
        <p:nvSpPr>
          <p:cNvPr id="3" name="Content Placeholder 2"/>
          <p:cNvSpPr>
            <a:spLocks noGrp="1"/>
          </p:cNvSpPr>
          <p:nvPr>
            <p:ph idx="1"/>
          </p:nvPr>
        </p:nvSpPr>
        <p:spPr>
          <a:xfrm>
            <a:off x="152400" y="1676400"/>
            <a:ext cx="8915400" cy="2514600"/>
          </a:xfrm>
        </p:spPr>
        <p:txBody>
          <a:bodyPr/>
          <a:lstStyle/>
          <a:p>
            <a:r>
              <a:rPr lang="en-US" sz="2800" dirty="0" smtClean="0"/>
              <a:t>“When I first got into it, I didn't realize what it all meant. As I was doing it, I did come to realize and </a:t>
            </a:r>
            <a:r>
              <a:rPr lang="en-US" sz="2800" b="1" dirty="0" smtClean="0">
                <a:solidFill>
                  <a:srgbClr val="FFFF00"/>
                </a:solidFill>
              </a:rPr>
              <a:t>I did try to withdraw numerous times</a:t>
            </a:r>
            <a:r>
              <a:rPr lang="en-US" sz="2800" dirty="0" smtClean="0"/>
              <a:t>. I’ve lived a life of terror for 30 years that this whole thing would get found out.”</a:t>
            </a:r>
          </a:p>
        </p:txBody>
      </p:sp>
      <p:pic>
        <p:nvPicPr>
          <p:cNvPr id="4" name="Picture 3" descr="Robert Lipka 1.jpg"/>
          <p:cNvPicPr>
            <a:picLocks noChangeAspect="1"/>
          </p:cNvPicPr>
          <p:nvPr/>
        </p:nvPicPr>
        <p:blipFill>
          <a:blip r:embed="rId4" cstate="print"/>
          <a:stretch>
            <a:fillRect/>
          </a:stretch>
        </p:blipFill>
        <p:spPr>
          <a:xfrm>
            <a:off x="3733800" y="3810000"/>
            <a:ext cx="2311400" cy="2641600"/>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5" name="Picture 4" descr="Robert Lipka 2.jpg"/>
          <p:cNvPicPr>
            <a:picLocks noChangeAspect="1"/>
          </p:cNvPicPr>
          <p:nvPr/>
        </p:nvPicPr>
        <p:blipFill>
          <a:blip r:embed="rId5" cstate="print"/>
          <a:srcRect l="15000"/>
          <a:stretch>
            <a:fillRect/>
          </a:stretch>
        </p:blipFill>
        <p:spPr>
          <a:xfrm>
            <a:off x="5943600" y="4191000"/>
            <a:ext cx="1295400" cy="1625600"/>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6" name="Picture 5" descr="NSA.png"/>
          <p:cNvPicPr>
            <a:picLocks noChangeAspect="1"/>
          </p:cNvPicPr>
          <p:nvPr/>
        </p:nvPicPr>
        <p:blipFill>
          <a:blip r:embed="rId6" cstate="print"/>
          <a:stretch>
            <a:fillRect/>
          </a:stretch>
        </p:blipFill>
        <p:spPr>
          <a:xfrm>
            <a:off x="2209800" y="4648200"/>
            <a:ext cx="1876607" cy="1872854"/>
          </a:xfrm>
          <a:prstGeom prst="rect">
            <a:avLst/>
          </a:prstGeom>
        </p:spPr>
      </p:pic>
      <p:pic>
        <p:nvPicPr>
          <p:cNvPr id="7" name="Picture 6" descr="KGB logo 6 TRANS PNG.png"/>
          <p:cNvPicPr>
            <a:picLocks noChangeAspect="1"/>
          </p:cNvPicPr>
          <p:nvPr/>
        </p:nvPicPr>
        <p:blipFill>
          <a:blip r:embed="rId7" cstate="print"/>
          <a:stretch>
            <a:fillRect/>
          </a:stretch>
        </p:blipFill>
        <p:spPr>
          <a:xfrm>
            <a:off x="1676400" y="5181600"/>
            <a:ext cx="905242" cy="140489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Down the Rabbit Hole by Accident</a:t>
            </a:r>
            <a:endParaRPr lang="en-US" dirty="0"/>
          </a:p>
        </p:txBody>
      </p:sp>
      <p:sp>
        <p:nvSpPr>
          <p:cNvPr id="3" name="Content Placeholder 2"/>
          <p:cNvSpPr>
            <a:spLocks noGrp="1"/>
          </p:cNvSpPr>
          <p:nvPr>
            <p:ph idx="1"/>
          </p:nvPr>
        </p:nvSpPr>
        <p:spPr>
          <a:xfrm>
            <a:off x="152400" y="1524000"/>
            <a:ext cx="4495800" cy="5181600"/>
          </a:xfrm>
        </p:spPr>
        <p:txBody>
          <a:bodyPr/>
          <a:lstStyle/>
          <a:p>
            <a:r>
              <a:rPr lang="en-US" dirty="0" smtClean="0"/>
              <a:t>Solo Private Practice, Old Town, Alexandria</a:t>
            </a:r>
          </a:p>
          <a:p>
            <a:r>
              <a:rPr lang="en-US" dirty="0" smtClean="0"/>
              <a:t>Group Practice that needed staffing up</a:t>
            </a:r>
          </a:p>
          <a:p>
            <a:r>
              <a:rPr lang="en-US" dirty="0" smtClean="0"/>
              <a:t>Just one more Social Worker—and I’m in!</a:t>
            </a:r>
          </a:p>
          <a:p>
            <a:r>
              <a:rPr lang="en-US" dirty="0" smtClean="0"/>
              <a:t>A decade of treating CIA and other IC personnel</a:t>
            </a:r>
          </a:p>
          <a:p>
            <a:r>
              <a:rPr lang="en-US" dirty="0" smtClean="0"/>
              <a:t>Squash game leads to Earl Pitts</a:t>
            </a:r>
          </a:p>
          <a:p>
            <a:r>
              <a:rPr lang="en-US" dirty="0" smtClean="0"/>
              <a:t>Luck of practicing near the Rocket Docket</a:t>
            </a:r>
          </a:p>
          <a:p>
            <a:endParaRPr lang="en-US" dirty="0"/>
          </a:p>
        </p:txBody>
      </p:sp>
      <p:pic>
        <p:nvPicPr>
          <p:cNvPr id="47106" name="Picture 2" descr="http://www.ronpramschufer.com/wp-content/uploads/2011/12/down-the-rabbit-hole.jpg"/>
          <p:cNvPicPr>
            <a:picLocks noChangeAspect="1" noChangeArrowheads="1"/>
          </p:cNvPicPr>
          <p:nvPr/>
        </p:nvPicPr>
        <p:blipFill>
          <a:blip r:embed="rId3" cstate="print"/>
          <a:srcRect/>
          <a:stretch>
            <a:fillRect/>
          </a:stretch>
        </p:blipFill>
        <p:spPr bwMode="auto">
          <a:xfrm>
            <a:off x="4667250" y="1524000"/>
            <a:ext cx="4476750" cy="4429126"/>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Pre-arrest stage</a:t>
            </a:r>
            <a:endParaRPr lang="en-US" dirty="0"/>
          </a:p>
        </p:txBody>
      </p:sp>
      <p:sp>
        <p:nvSpPr>
          <p:cNvPr id="3" name="Text Placeholder 2"/>
          <p:cNvSpPr>
            <a:spLocks noGrp="1"/>
          </p:cNvSpPr>
          <p:nvPr>
            <p:ph type="body" idx="1"/>
          </p:nvPr>
        </p:nvSpPr>
        <p:spPr/>
        <p:txBody>
          <a:bodyPr/>
          <a:lstStyle/>
          <a:p>
            <a:r>
              <a:rPr lang="en-US" dirty="0" smtClean="0"/>
              <a:t>Stage Eight</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5410200" cy="5791200"/>
          </a:xfrm>
        </p:spPr>
        <p:txBody>
          <a:bodyPr/>
          <a:lstStyle/>
          <a:p>
            <a:r>
              <a:rPr lang="en-US" dirty="0" smtClean="0"/>
              <a:t>I’m not that stupid; I know you’re on to me!</a:t>
            </a:r>
          </a:p>
          <a:p>
            <a:r>
              <a:rPr lang="en-US" dirty="0" smtClean="0"/>
              <a:t>Let’s get it over with!</a:t>
            </a:r>
          </a:p>
          <a:p>
            <a:endParaRPr lang="en-US" dirty="0"/>
          </a:p>
        </p:txBody>
      </p:sp>
      <p:grpSp>
        <p:nvGrpSpPr>
          <p:cNvPr id="4" name="Group 3"/>
          <p:cNvGrpSpPr/>
          <p:nvPr/>
        </p:nvGrpSpPr>
        <p:grpSpPr>
          <a:xfrm>
            <a:off x="7543800" y="114300"/>
            <a:ext cx="1350963" cy="1446550"/>
            <a:chOff x="7543800" y="114300"/>
            <a:chExt cx="1350963" cy="1446550"/>
          </a:xfrm>
        </p:grpSpPr>
        <p:pic>
          <p:nvPicPr>
            <p:cNvPr id="5" name="Picture 4" descr="PPP_CSPHE_CLP_SphereA_Blue.png"/>
            <p:cNvPicPr>
              <a:picLocks/>
            </p:cNvPicPr>
            <p:nvPr/>
          </p:nvPicPr>
          <p:blipFill>
            <a:blip r:embed="rId3" cstate="print">
              <a:duotone>
                <a:schemeClr val="accent3">
                  <a:shade val="45000"/>
                  <a:satMod val="135000"/>
                </a:schemeClr>
                <a:prstClr val="white"/>
              </a:duotone>
            </a:blip>
            <a:stretch>
              <a:fillRect/>
            </a:stretch>
          </p:blipFill>
          <p:spPr>
            <a:xfrm>
              <a:off x="7543800" y="152400"/>
              <a:ext cx="1350963" cy="1350963"/>
            </a:xfrm>
            <a:prstGeom prst="rect">
              <a:avLst/>
            </a:prstGeom>
          </p:spPr>
        </p:pic>
        <p:sp>
          <p:nvSpPr>
            <p:cNvPr id="6" name="TextBox 5"/>
            <p:cNvSpPr txBox="1"/>
            <p:nvPr/>
          </p:nvSpPr>
          <p:spPr>
            <a:xfrm>
              <a:off x="7620000" y="114300"/>
              <a:ext cx="1219200" cy="1446550"/>
            </a:xfrm>
            <a:prstGeom prst="rect">
              <a:avLst/>
            </a:prstGeom>
            <a:noFill/>
          </p:spPr>
          <p:txBody>
            <a:bodyPr wrap="square" rtlCol="0">
              <a:spAutoFit/>
            </a:bodyPr>
            <a:lstStyle/>
            <a:p>
              <a:pPr algn="ctr"/>
              <a:r>
                <a:rPr lang="en-US" sz="8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8</a:t>
              </a:r>
              <a:endParaRPr lang="en-US" sz="8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grpSp>
      <p:pic>
        <p:nvPicPr>
          <p:cNvPr id="9" name="Picture 8" descr="nicholson kgb is for me.jpg"/>
          <p:cNvPicPr>
            <a:picLocks noChangeAspect="1"/>
          </p:cNvPicPr>
          <p:nvPr/>
        </p:nvPicPr>
        <p:blipFill>
          <a:blip r:embed="rId4" cstate="print"/>
          <a:stretch>
            <a:fillRect/>
          </a:stretch>
        </p:blipFill>
        <p:spPr>
          <a:xfrm>
            <a:off x="5410200" y="1828800"/>
            <a:ext cx="2781300" cy="44686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Arrest and post-arrest stage</a:t>
            </a:r>
            <a:endParaRPr lang="en-US" dirty="0"/>
          </a:p>
        </p:txBody>
      </p:sp>
      <p:sp>
        <p:nvSpPr>
          <p:cNvPr id="3" name="Text Placeholder 2"/>
          <p:cNvSpPr>
            <a:spLocks noGrp="1"/>
          </p:cNvSpPr>
          <p:nvPr>
            <p:ph type="body" idx="1"/>
          </p:nvPr>
        </p:nvSpPr>
        <p:spPr/>
        <p:txBody>
          <a:bodyPr/>
          <a:lstStyle/>
          <a:p>
            <a:r>
              <a:rPr lang="en-US" dirty="0" smtClean="0"/>
              <a:t>Stage Nine</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4800600" cy="5715000"/>
          </a:xfrm>
        </p:spPr>
        <p:txBody>
          <a:bodyPr/>
          <a:lstStyle/>
          <a:p>
            <a:r>
              <a:rPr lang="en-US" dirty="0" smtClean="0"/>
              <a:t>Return of the Defiant Teenager: Insolence and belligerence</a:t>
            </a:r>
          </a:p>
          <a:p>
            <a:r>
              <a:rPr lang="en-US" dirty="0" smtClean="0"/>
              <a:t>Gives the wrong impression</a:t>
            </a:r>
          </a:p>
          <a:p>
            <a:r>
              <a:rPr lang="en-US" dirty="0" smtClean="0"/>
              <a:t>It’s actually his Third Failure—and his shame is made public too</a:t>
            </a:r>
          </a:p>
          <a:p>
            <a:endParaRPr lang="en-US" dirty="0"/>
          </a:p>
        </p:txBody>
      </p:sp>
      <p:pic>
        <p:nvPicPr>
          <p:cNvPr id="78850" name="Picture 2" descr="http://i1.ytimg.com/vi/8dm68DBT4xI/hqdefault.jpg"/>
          <p:cNvPicPr>
            <a:picLocks noChangeAspect="1" noChangeArrowheads="1"/>
          </p:cNvPicPr>
          <p:nvPr/>
        </p:nvPicPr>
        <p:blipFill>
          <a:blip r:embed="rId2" cstate="print"/>
          <a:srcRect l="13333" t="8889" r="1667"/>
          <a:stretch>
            <a:fillRect/>
          </a:stretch>
        </p:blipFill>
        <p:spPr bwMode="auto">
          <a:xfrm>
            <a:off x="4953000" y="1524000"/>
            <a:ext cx="3222702" cy="2590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8852" name="Picture 4" descr="http://www.4law.co.il/ciakgb1.jpg"/>
          <p:cNvPicPr>
            <a:picLocks noChangeAspect="1" noChangeArrowheads="1"/>
          </p:cNvPicPr>
          <p:nvPr/>
        </p:nvPicPr>
        <p:blipFill>
          <a:blip r:embed="rId3" cstate="print"/>
          <a:srcRect b="9443"/>
          <a:stretch>
            <a:fillRect/>
          </a:stretch>
        </p:blipFill>
        <p:spPr bwMode="auto">
          <a:xfrm>
            <a:off x="5181600" y="4038600"/>
            <a:ext cx="3810000" cy="2435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Ames courthouse.jpg"/>
          <p:cNvPicPr>
            <a:picLocks noChangeAspect="1"/>
          </p:cNvPicPr>
          <p:nvPr/>
        </p:nvPicPr>
        <p:blipFill>
          <a:blip r:embed="rId4" cstate="print"/>
          <a:stretch>
            <a:fillRect/>
          </a:stretch>
        </p:blipFill>
        <p:spPr>
          <a:xfrm>
            <a:off x="1066800" y="3352800"/>
            <a:ext cx="4244969" cy="30446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 name="Group 3"/>
          <p:cNvGrpSpPr/>
          <p:nvPr/>
        </p:nvGrpSpPr>
        <p:grpSpPr>
          <a:xfrm>
            <a:off x="7543800" y="304800"/>
            <a:ext cx="1350963" cy="1446550"/>
            <a:chOff x="7543800" y="114300"/>
            <a:chExt cx="1350963" cy="1446550"/>
          </a:xfrm>
        </p:grpSpPr>
        <p:pic>
          <p:nvPicPr>
            <p:cNvPr id="5" name="Picture 4" descr="PPP_CSPHE_CLP_SphereA_Blue.png"/>
            <p:cNvPicPr>
              <a:picLocks/>
            </p:cNvPicPr>
            <p:nvPr/>
          </p:nvPicPr>
          <p:blipFill>
            <a:blip r:embed="rId5" cstate="print">
              <a:duotone>
                <a:schemeClr val="accent3">
                  <a:shade val="45000"/>
                  <a:satMod val="135000"/>
                </a:schemeClr>
                <a:prstClr val="white"/>
              </a:duotone>
            </a:blip>
            <a:stretch>
              <a:fillRect/>
            </a:stretch>
          </p:blipFill>
          <p:spPr>
            <a:xfrm>
              <a:off x="7543800" y="152400"/>
              <a:ext cx="1350963" cy="1350963"/>
            </a:xfrm>
            <a:prstGeom prst="rect">
              <a:avLst/>
            </a:prstGeom>
          </p:spPr>
        </p:pic>
        <p:sp>
          <p:nvSpPr>
            <p:cNvPr id="6" name="TextBox 5"/>
            <p:cNvSpPr txBox="1"/>
            <p:nvPr/>
          </p:nvSpPr>
          <p:spPr>
            <a:xfrm>
              <a:off x="7620000" y="114300"/>
              <a:ext cx="1219200" cy="1446550"/>
            </a:xfrm>
            <a:prstGeom prst="rect">
              <a:avLst/>
            </a:prstGeom>
            <a:noFill/>
          </p:spPr>
          <p:txBody>
            <a:bodyPr wrap="square" rtlCol="0">
              <a:spAutoFit/>
            </a:bodyPr>
            <a:lstStyle/>
            <a:p>
              <a:pPr algn="ctr"/>
              <a:r>
                <a:rPr lang="en-US" sz="8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9</a:t>
              </a:r>
              <a:endParaRPr lang="en-US" sz="8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Brooding in jail stage</a:t>
            </a:r>
            <a:endParaRPr lang="en-US" dirty="0"/>
          </a:p>
        </p:txBody>
      </p:sp>
      <p:sp>
        <p:nvSpPr>
          <p:cNvPr id="3" name="Text Placeholder 2"/>
          <p:cNvSpPr>
            <a:spLocks noGrp="1"/>
          </p:cNvSpPr>
          <p:nvPr>
            <p:ph type="body" idx="1"/>
          </p:nvPr>
        </p:nvSpPr>
        <p:spPr/>
        <p:txBody>
          <a:bodyPr/>
          <a:lstStyle/>
          <a:p>
            <a:r>
              <a:rPr lang="en-US" dirty="0" smtClean="0"/>
              <a:t>Stage Ten</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3505200" cy="5867400"/>
          </a:xfrm>
        </p:spPr>
        <p:txBody>
          <a:bodyPr/>
          <a:lstStyle/>
          <a:p>
            <a:r>
              <a:rPr lang="en-US" dirty="0" smtClean="0"/>
              <a:t>Sadder, wiser, philosophical</a:t>
            </a:r>
          </a:p>
          <a:p>
            <a:r>
              <a:rPr lang="en-US" dirty="0" smtClean="0"/>
              <a:t>Unexpected displays of patriotic sentiment and gratuitous advice</a:t>
            </a:r>
          </a:p>
          <a:p>
            <a:endParaRPr lang="en-US" dirty="0"/>
          </a:p>
        </p:txBody>
      </p:sp>
      <p:pic>
        <p:nvPicPr>
          <p:cNvPr id="7" name="Picture 2" descr="http://www.wrc.noaa.gov/wrso/posters/98a.jpg"/>
          <p:cNvPicPr>
            <a:picLocks noChangeAspect="1" noChangeArrowheads="1"/>
          </p:cNvPicPr>
          <p:nvPr/>
        </p:nvPicPr>
        <p:blipFill>
          <a:blip r:embed="rId3" cstate="print"/>
          <a:srcRect/>
          <a:stretch>
            <a:fillRect/>
          </a:stretch>
        </p:blipFill>
        <p:spPr bwMode="auto">
          <a:xfrm>
            <a:off x="4267200" y="1676400"/>
            <a:ext cx="3816477" cy="48006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77826" name="Picture 2" descr="http://www.mutanteggplant.com/agog/images/ames.jpg"/>
          <p:cNvPicPr>
            <a:picLocks noChangeAspect="1" noChangeArrowheads="1"/>
          </p:cNvPicPr>
          <p:nvPr/>
        </p:nvPicPr>
        <p:blipFill>
          <a:blip r:embed="rId4" cstate="print"/>
          <a:srcRect/>
          <a:stretch>
            <a:fillRect/>
          </a:stretch>
        </p:blipFill>
        <p:spPr bwMode="auto">
          <a:xfrm>
            <a:off x="3657600" y="3276600"/>
            <a:ext cx="1428750" cy="1743076"/>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77828" name="Picture 4" descr="http://media.israelhayom.co.il/2013/11/21/138502776274682006a_b.jpg"/>
          <p:cNvPicPr>
            <a:picLocks noChangeAspect="1" noChangeArrowheads="1"/>
          </p:cNvPicPr>
          <p:nvPr/>
        </p:nvPicPr>
        <p:blipFill>
          <a:blip r:embed="rId5" cstate="print"/>
          <a:srcRect/>
          <a:stretch>
            <a:fillRect/>
          </a:stretch>
        </p:blipFill>
        <p:spPr bwMode="auto">
          <a:xfrm>
            <a:off x="4038600" y="1371600"/>
            <a:ext cx="2348767" cy="1600200"/>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77830" name="Picture 6" descr="http://www.dunas.com/environ/hjnicholson.jpg"/>
          <p:cNvPicPr>
            <a:picLocks noChangeAspect="1" noChangeArrowheads="1"/>
          </p:cNvPicPr>
          <p:nvPr/>
        </p:nvPicPr>
        <p:blipFill>
          <a:blip r:embed="rId6" cstate="print"/>
          <a:srcRect l="13245" t="17349" r="4636" b="5542"/>
          <a:stretch>
            <a:fillRect/>
          </a:stretch>
        </p:blipFill>
        <p:spPr bwMode="auto">
          <a:xfrm>
            <a:off x="7086600" y="1905000"/>
            <a:ext cx="1830705" cy="2362200"/>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grpSp>
        <p:nvGrpSpPr>
          <p:cNvPr id="4" name="Group 3"/>
          <p:cNvGrpSpPr/>
          <p:nvPr/>
        </p:nvGrpSpPr>
        <p:grpSpPr>
          <a:xfrm>
            <a:off x="7543800" y="381000"/>
            <a:ext cx="1350963" cy="1389063"/>
            <a:chOff x="7543800" y="114300"/>
            <a:chExt cx="1350963" cy="1389063"/>
          </a:xfrm>
        </p:grpSpPr>
        <p:pic>
          <p:nvPicPr>
            <p:cNvPr id="5" name="Picture 4" descr="PPP_CSPHE_CLP_SphereA_Blue.png"/>
            <p:cNvPicPr>
              <a:picLocks/>
            </p:cNvPicPr>
            <p:nvPr/>
          </p:nvPicPr>
          <p:blipFill>
            <a:blip r:embed="rId7" cstate="print">
              <a:duotone>
                <a:schemeClr val="accent3">
                  <a:shade val="45000"/>
                  <a:satMod val="135000"/>
                </a:schemeClr>
                <a:prstClr val="white"/>
              </a:duotone>
            </a:blip>
            <a:stretch>
              <a:fillRect/>
            </a:stretch>
          </p:blipFill>
          <p:spPr>
            <a:xfrm>
              <a:off x="7543800" y="152400"/>
              <a:ext cx="1350963" cy="1350963"/>
            </a:xfrm>
            <a:prstGeom prst="rect">
              <a:avLst/>
            </a:prstGeom>
          </p:spPr>
        </p:pic>
        <p:sp>
          <p:nvSpPr>
            <p:cNvPr id="6" name="TextBox 5"/>
            <p:cNvSpPr txBox="1"/>
            <p:nvPr/>
          </p:nvSpPr>
          <p:spPr>
            <a:xfrm>
              <a:off x="7620000" y="114300"/>
              <a:ext cx="1219200" cy="1323439"/>
            </a:xfrm>
            <a:prstGeom prst="rect">
              <a:avLst/>
            </a:prstGeom>
            <a:noFill/>
          </p:spPr>
          <p:txBody>
            <a:bodyPr wrap="square" rtlCol="0">
              <a:spAutoFit/>
            </a:bodyPr>
            <a:lstStyle/>
            <a:p>
              <a:pPr algn="ctr"/>
              <a:r>
                <a:rPr lang="en-US" sz="80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10</a:t>
              </a:r>
              <a:endParaRPr lang="en-US" sz="8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14400"/>
            <a:ext cx="7696200" cy="5791200"/>
          </a:xfrm>
        </p:spPr>
        <p:txBody>
          <a:bodyPr>
            <a:normAutofit/>
          </a:bodyPr>
          <a:lstStyle/>
          <a:p>
            <a:r>
              <a:rPr lang="en-US" dirty="0" smtClean="0"/>
              <a:t>“I regret the actions I took. they were wrong. They overshadowed anything good I’ve done in my life before and after. I’m glad it’s over.” </a:t>
            </a:r>
            <a:br>
              <a:rPr lang="en-US" dirty="0" smtClean="0"/>
            </a:br>
            <a:r>
              <a:rPr lang="en-US" dirty="0" smtClean="0"/>
              <a:t>—</a:t>
            </a:r>
            <a:r>
              <a:rPr lang="en-US" i="1" dirty="0" smtClean="0"/>
              <a:t>Former NSA employee and Russian spy David Boone</a:t>
            </a:r>
          </a:p>
          <a:p>
            <a:endParaRPr lang="en-US" sz="1600" i="1" dirty="0" smtClean="0"/>
          </a:p>
          <a:p>
            <a:r>
              <a:rPr lang="en-US" dirty="0" smtClean="0"/>
              <a:t>“There is nothing good that came as a result of my actions. I tried to serve two countries at the same time. That does not work.” —</a:t>
            </a:r>
            <a:r>
              <a:rPr lang="en-US" i="1" dirty="0" smtClean="0"/>
              <a:t>Former Navy analyst and spy for Israel, Jonathan Pollard</a:t>
            </a:r>
          </a:p>
          <a:p>
            <a:endParaRPr lang="en-US" i="1" dirty="0" smtClean="0"/>
          </a:p>
          <a:p>
            <a:r>
              <a:rPr lang="en-US" dirty="0" smtClean="0"/>
              <a:t>“I regret very much the betrayal of the trust they put in me, and of the oaths that I swore, and that I did it for my own gain and then my own arrogance.” </a:t>
            </a:r>
            <a:br>
              <a:rPr lang="en-US" dirty="0" smtClean="0"/>
            </a:br>
            <a:r>
              <a:rPr lang="en-US" dirty="0" smtClean="0"/>
              <a:t>—</a:t>
            </a:r>
            <a:r>
              <a:rPr lang="en-US" i="1" dirty="0" smtClean="0"/>
              <a:t>Former CIA officer and Russian spy Rick Ames</a:t>
            </a:r>
            <a:endParaRPr lang="en-US" dirty="0" smtClean="0"/>
          </a:p>
          <a:p>
            <a:endParaRPr lang="en-US" dirty="0" smtClean="0"/>
          </a:p>
          <a:p>
            <a:endParaRPr lang="en-US" dirty="0"/>
          </a:p>
        </p:txBody>
      </p:sp>
      <p:pic>
        <p:nvPicPr>
          <p:cNvPr id="4" name="Picture 3" descr="Ames6 small headshot.jpg"/>
          <p:cNvPicPr>
            <a:picLocks noChangeAspect="1"/>
          </p:cNvPicPr>
          <p:nvPr/>
        </p:nvPicPr>
        <p:blipFill>
          <a:blip r:embed="rId2" cstate="print"/>
          <a:stretch>
            <a:fillRect/>
          </a:stretch>
        </p:blipFill>
        <p:spPr>
          <a:xfrm>
            <a:off x="228600" y="4953000"/>
            <a:ext cx="1075944" cy="1300422"/>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5" name="Picture 4" descr="Boone.tif"/>
          <p:cNvPicPr>
            <a:picLocks noChangeAspect="1"/>
          </p:cNvPicPr>
          <p:nvPr/>
        </p:nvPicPr>
        <p:blipFill>
          <a:blip r:embed="rId3" cstate="print"/>
          <a:stretch>
            <a:fillRect/>
          </a:stretch>
        </p:blipFill>
        <p:spPr>
          <a:xfrm>
            <a:off x="228600" y="1066800"/>
            <a:ext cx="979449" cy="1295400"/>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pic>
        <p:nvPicPr>
          <p:cNvPr id="6" name="Picture 5" descr="pollard6.jpg"/>
          <p:cNvPicPr>
            <a:picLocks noChangeAspect="1"/>
          </p:cNvPicPr>
          <p:nvPr/>
        </p:nvPicPr>
        <p:blipFill>
          <a:blip r:embed="rId4" cstate="print"/>
          <a:stretch>
            <a:fillRect/>
          </a:stretch>
        </p:blipFill>
        <p:spPr>
          <a:xfrm>
            <a:off x="228600" y="2895600"/>
            <a:ext cx="1024035" cy="1338072"/>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Existential Dilemmas</a:t>
            </a:r>
            <a:br>
              <a:rPr lang="en-US" dirty="0" smtClean="0"/>
            </a:br>
            <a:r>
              <a:rPr lang="en-US" dirty="0" smtClean="0"/>
              <a:t>of the Insider Spy</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Existential Consequences</a:t>
            </a:r>
            <a:endParaRPr lang="en-US" dirty="0"/>
          </a:p>
        </p:txBody>
      </p:sp>
      <p:sp>
        <p:nvSpPr>
          <p:cNvPr id="3" name="Content Placeholder 2"/>
          <p:cNvSpPr>
            <a:spLocks noGrp="1"/>
          </p:cNvSpPr>
          <p:nvPr>
            <p:ph idx="1"/>
          </p:nvPr>
        </p:nvSpPr>
        <p:spPr/>
        <p:txBody>
          <a:bodyPr>
            <a:normAutofit/>
          </a:bodyPr>
          <a:lstStyle/>
          <a:p>
            <a:r>
              <a:rPr lang="en-US" dirty="0" smtClean="0"/>
              <a:t>Failure upon failure</a:t>
            </a:r>
          </a:p>
          <a:p>
            <a:pPr lvl="1"/>
            <a:r>
              <a:rPr lang="en-US" sz="2400" dirty="0" smtClean="0"/>
              <a:t>Inability to successfully navigate his own life</a:t>
            </a:r>
          </a:p>
          <a:p>
            <a:pPr lvl="1"/>
            <a:r>
              <a:rPr lang="en-US" sz="2400" dirty="0" smtClean="0"/>
              <a:t>Discovering his best attempt to solve his worst life crisis turned out to be a pathetic delusion</a:t>
            </a:r>
          </a:p>
          <a:p>
            <a:pPr lvl="1"/>
            <a:r>
              <a:rPr lang="en-US" sz="2400" dirty="0" smtClean="0"/>
              <a:t>Could not even succeed at being a spy</a:t>
            </a:r>
          </a:p>
          <a:p>
            <a:r>
              <a:rPr lang="en-US" dirty="0" err="1" smtClean="0"/>
              <a:t>Stuckness</a:t>
            </a:r>
            <a:endParaRPr lang="en-US" dirty="0" smtClean="0"/>
          </a:p>
          <a:p>
            <a:pPr lvl="1"/>
            <a:r>
              <a:rPr lang="en-US" sz="2400" dirty="0" smtClean="0"/>
              <a:t>State of paralysis; unable to steer course of his own life</a:t>
            </a:r>
          </a:p>
          <a:p>
            <a:pPr lvl="1"/>
            <a:r>
              <a:rPr lang="en-US" sz="2400" dirty="0" smtClean="0"/>
              <a:t>Loss of control over his life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82600"/>
            <a:ext cx="9144000" cy="808038"/>
          </a:xfrm>
        </p:spPr>
        <p:txBody>
          <a:bodyPr/>
          <a:lstStyle/>
          <a:p>
            <a:pPr algn="ctr"/>
            <a:r>
              <a:rPr lang="en-US" dirty="0" smtClean="0"/>
              <a:t>Ten Life Stages of the Insider Spy</a:t>
            </a:r>
            <a:endParaRPr lang="en-US" dirty="0"/>
          </a:p>
        </p:txBody>
      </p:sp>
      <p:pic>
        <p:nvPicPr>
          <p:cNvPr id="5" name="Picture 4" descr="Chart 10 Life Stages.png"/>
          <p:cNvPicPr>
            <a:picLocks noChangeAspect="1"/>
          </p:cNvPicPr>
          <p:nvPr/>
        </p:nvPicPr>
        <p:blipFill>
          <a:blip r:embed="rId2" cstate="print"/>
          <a:srcRect l="4167" t="17893" r="5833" b="3623"/>
          <a:stretch>
            <a:fillRect/>
          </a:stretch>
        </p:blipFill>
        <p:spPr>
          <a:xfrm>
            <a:off x="228600" y="1320800"/>
            <a:ext cx="8686800" cy="5308600"/>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Access is Key</a:t>
            </a:r>
            <a:endParaRPr lang="en-US" dirty="0"/>
          </a:p>
        </p:txBody>
      </p:sp>
      <p:sp>
        <p:nvSpPr>
          <p:cNvPr id="3" name="Content Placeholder 2"/>
          <p:cNvSpPr>
            <a:spLocks noGrp="1"/>
          </p:cNvSpPr>
          <p:nvPr>
            <p:ph idx="1"/>
          </p:nvPr>
        </p:nvSpPr>
        <p:spPr>
          <a:xfrm>
            <a:off x="3886200" y="838200"/>
            <a:ext cx="5181600" cy="5867400"/>
          </a:xfrm>
        </p:spPr>
        <p:txBody>
          <a:bodyPr>
            <a:normAutofit/>
          </a:bodyPr>
          <a:lstStyle/>
          <a:p>
            <a:r>
              <a:rPr lang="en-US" dirty="0" smtClean="0"/>
              <a:t>Government psychologists and psychiatrists have access</a:t>
            </a:r>
          </a:p>
          <a:p>
            <a:pPr lvl="1"/>
            <a:r>
              <a:rPr lang="en-US" sz="2200" dirty="0" smtClean="0"/>
              <a:t>Brief evaluations, adjudications</a:t>
            </a:r>
          </a:p>
          <a:p>
            <a:pPr lvl="1"/>
            <a:r>
              <a:rPr lang="en-US" sz="2200" dirty="0" smtClean="0"/>
              <a:t>No long-term therapy</a:t>
            </a:r>
          </a:p>
          <a:p>
            <a:r>
              <a:rPr lang="en-US" sz="2600" dirty="0" smtClean="0"/>
              <a:t>Defense Team has access</a:t>
            </a:r>
          </a:p>
          <a:p>
            <a:pPr lvl="1"/>
            <a:r>
              <a:rPr lang="en-US" sz="2200" dirty="0" smtClean="0"/>
              <a:t>Freedom to intensively engage with captured spy</a:t>
            </a:r>
          </a:p>
          <a:p>
            <a:r>
              <a:rPr lang="en-US" sz="2600" dirty="0" smtClean="0"/>
              <a:t>No one else has access</a:t>
            </a:r>
          </a:p>
          <a:p>
            <a:pPr lvl="1"/>
            <a:r>
              <a:rPr lang="en-US" sz="2200" dirty="0" smtClean="0"/>
              <a:t>They don’t have clearances</a:t>
            </a:r>
          </a:p>
          <a:p>
            <a:endParaRPr lang="en-US" dirty="0"/>
          </a:p>
        </p:txBody>
      </p:sp>
      <p:pic>
        <p:nvPicPr>
          <p:cNvPr id="7" name="Picture 6" descr="PPP_IBUSC_CLP_Puzzle_Key_S.png"/>
          <p:cNvPicPr>
            <a:picLocks/>
          </p:cNvPicPr>
          <p:nvPr/>
        </p:nvPicPr>
        <p:blipFill>
          <a:blip r:embed="rId3" cstate="print"/>
          <a:stretch>
            <a:fillRect/>
          </a:stretch>
        </p:blipFill>
        <p:spPr>
          <a:xfrm>
            <a:off x="-304800" y="1676400"/>
            <a:ext cx="4902200" cy="427069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Existential Consequences</a:t>
            </a:r>
            <a:endParaRPr lang="en-US" dirty="0"/>
          </a:p>
        </p:txBody>
      </p:sp>
      <p:sp>
        <p:nvSpPr>
          <p:cNvPr id="3" name="Content Placeholder 2"/>
          <p:cNvSpPr>
            <a:spLocks noGrp="1"/>
          </p:cNvSpPr>
          <p:nvPr>
            <p:ph idx="1"/>
          </p:nvPr>
        </p:nvSpPr>
        <p:spPr/>
        <p:txBody>
          <a:bodyPr>
            <a:normAutofit/>
          </a:bodyPr>
          <a:lstStyle/>
          <a:p>
            <a:r>
              <a:rPr lang="en-US" dirty="0" smtClean="0"/>
              <a:t>Convergence of psychology</a:t>
            </a:r>
          </a:p>
          <a:p>
            <a:pPr lvl="1"/>
            <a:r>
              <a:rPr lang="en-US" sz="2400" dirty="0" smtClean="0"/>
              <a:t>Fear of being caught</a:t>
            </a:r>
          </a:p>
          <a:p>
            <a:pPr lvl="1"/>
            <a:r>
              <a:rPr lang="en-US" sz="2400" dirty="0" smtClean="0"/>
              <a:t>Constant grinding uncertainty</a:t>
            </a:r>
          </a:p>
          <a:p>
            <a:pPr lvl="1"/>
            <a:r>
              <a:rPr lang="en-US" sz="2400" dirty="0" smtClean="0"/>
              <a:t>Waiting for the other shoe to drop</a:t>
            </a:r>
          </a:p>
          <a:p>
            <a:pPr lvl="1"/>
            <a:r>
              <a:rPr lang="en-US" sz="2400" dirty="0" smtClean="0"/>
              <a:t>Yearnings for deliverance and relief</a:t>
            </a:r>
          </a:p>
          <a:p>
            <a:pPr lvl="1"/>
            <a:r>
              <a:rPr lang="en-US" sz="2400" dirty="0" smtClean="0"/>
              <a:t>Despair and hopelessness about direction of life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133600"/>
            <a:ext cx="6629400" cy="1819275"/>
          </a:xfrm>
        </p:spPr>
        <p:txBody>
          <a:bodyPr>
            <a:normAutofit fontScale="90000"/>
          </a:bodyPr>
          <a:lstStyle/>
          <a:p>
            <a:r>
              <a:rPr lang="en-US" dirty="0" smtClean="0"/>
              <a:t>Why Current Strategies Don’t Work Very Well</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6600" y="914400"/>
            <a:ext cx="5791200" cy="5791200"/>
          </a:xfrm>
        </p:spPr>
        <p:txBody>
          <a:bodyPr/>
          <a:lstStyle/>
          <a:p>
            <a:r>
              <a:rPr lang="en-US" sz="2800" dirty="0" smtClean="0"/>
              <a:t>Misunderstanding the mind of the spy</a:t>
            </a:r>
          </a:p>
          <a:p>
            <a:r>
              <a:rPr lang="en-US" sz="2800" dirty="0" smtClean="0"/>
              <a:t>Trying the same old things, hoping for better outcomes</a:t>
            </a:r>
          </a:p>
          <a:p>
            <a:r>
              <a:rPr lang="en-US" sz="2800" dirty="0" smtClean="0"/>
              <a:t>Clinging to the idea of building better </a:t>
            </a:r>
            <a:r>
              <a:rPr lang="en-US" sz="2800" b="1" i="1" dirty="0" smtClean="0"/>
              <a:t>technology-based</a:t>
            </a:r>
            <a:r>
              <a:rPr lang="en-US" sz="2800" dirty="0" smtClean="0"/>
              <a:t> mousetraps</a:t>
            </a:r>
          </a:p>
          <a:p>
            <a:r>
              <a:rPr lang="en-US" sz="2800" dirty="0" smtClean="0"/>
              <a:t>Fig leaf of EAPs</a:t>
            </a:r>
          </a:p>
          <a:p>
            <a:pPr lvl="1"/>
            <a:r>
              <a:rPr lang="en-US" sz="2800" dirty="0" smtClean="0"/>
              <a:t>Distrust</a:t>
            </a:r>
          </a:p>
          <a:p>
            <a:pPr lvl="1"/>
            <a:r>
              <a:rPr lang="en-US" sz="2800" dirty="0" smtClean="0"/>
              <a:t>They won’t go there</a:t>
            </a:r>
          </a:p>
          <a:p>
            <a:endParaRPr lang="en-US" dirty="0"/>
          </a:p>
        </p:txBody>
      </p:sp>
      <p:pic>
        <p:nvPicPr>
          <p:cNvPr id="4" name="Picture 3" descr="PPP_CGENE_CLP_No_Sign_Red.png"/>
          <p:cNvPicPr>
            <a:picLocks/>
          </p:cNvPicPr>
          <p:nvPr/>
        </p:nvPicPr>
        <p:blipFill>
          <a:blip r:embed="rId2" cstate="print"/>
          <a:stretch>
            <a:fillRect/>
          </a:stretch>
        </p:blipFill>
        <p:spPr>
          <a:xfrm>
            <a:off x="152400" y="1752600"/>
            <a:ext cx="3048000" cy="304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for something new</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5029200" cy="5943600"/>
          </a:xfrm>
        </p:spPr>
        <p:txBody>
          <a:bodyPr>
            <a:normAutofit fontScale="92500"/>
          </a:bodyPr>
          <a:lstStyle/>
          <a:p>
            <a:pPr>
              <a:buNone/>
            </a:pPr>
            <a:r>
              <a:rPr lang="en-US" b="1" dirty="0" smtClean="0"/>
              <a:t>NOIR</a:t>
            </a:r>
            <a:endParaRPr lang="en-US" b="1" dirty="0" smtClean="0"/>
          </a:p>
          <a:p>
            <a:r>
              <a:rPr lang="en-US" sz="2200" dirty="0" smtClean="0"/>
              <a:t>Check out the website: </a:t>
            </a:r>
            <a:r>
              <a:rPr lang="en-US" sz="2200" b="1" dirty="0" smtClean="0"/>
              <a:t>NOIR4USA.org</a:t>
            </a:r>
          </a:p>
          <a:p>
            <a:r>
              <a:rPr lang="en-US" sz="2200" dirty="0" smtClean="0"/>
              <a:t>Three Part White Paper on Insider Spies</a:t>
            </a:r>
          </a:p>
          <a:p>
            <a:pPr lvl="1"/>
            <a:r>
              <a:rPr lang="en-US" sz="2200" dirty="0" smtClean="0"/>
              <a:t>Part One: </a:t>
            </a:r>
          </a:p>
          <a:p>
            <a:pPr lvl="2"/>
            <a:r>
              <a:rPr lang="en-US" sz="2200" dirty="0" smtClean="0"/>
              <a:t>“True Psychology of the Insider Spy”</a:t>
            </a:r>
          </a:p>
          <a:p>
            <a:pPr lvl="1"/>
            <a:r>
              <a:rPr lang="en-US" sz="2200" dirty="0" smtClean="0"/>
              <a:t>Part Two: </a:t>
            </a:r>
          </a:p>
          <a:p>
            <a:pPr lvl="2"/>
            <a:r>
              <a:rPr lang="en-US" sz="2200" dirty="0" smtClean="0"/>
              <a:t>“N.O.I.R.: Proposing A New Policy For Improving National Security By Fixing The Problem of Insider Spies” soon to come</a:t>
            </a:r>
          </a:p>
          <a:p>
            <a:pPr lvl="1"/>
            <a:r>
              <a:rPr lang="en-US" sz="2200" dirty="0" smtClean="0"/>
              <a:t>Part Three: </a:t>
            </a:r>
          </a:p>
          <a:p>
            <a:pPr lvl="2"/>
            <a:r>
              <a:rPr lang="en-US" sz="2200" dirty="0" smtClean="0"/>
              <a:t>“N.O.I.R.: New Ideas for Prevention of Spying” will be posted shortly after Part 2</a:t>
            </a:r>
          </a:p>
          <a:p>
            <a:endParaRPr lang="en-US" dirty="0"/>
          </a:p>
        </p:txBody>
      </p:sp>
      <p:pic>
        <p:nvPicPr>
          <p:cNvPr id="6" name="Picture 5" descr="website-noir.jpg"/>
          <p:cNvPicPr>
            <a:picLocks noChangeAspect="1"/>
          </p:cNvPicPr>
          <p:nvPr/>
        </p:nvPicPr>
        <p:blipFill>
          <a:blip r:embed="rId2" cstate="print"/>
          <a:stretch>
            <a:fillRect/>
          </a:stretch>
        </p:blipFill>
        <p:spPr>
          <a:xfrm rot="261224">
            <a:off x="5392095" y="887260"/>
            <a:ext cx="3439537" cy="3668839"/>
          </a:xfrm>
          <a:prstGeom prst="rect">
            <a:avLst/>
          </a:prstGeom>
          <a:effectLst>
            <a:outerShdw blurRad="76200" dist="12700" dir="2700000" sy="-23000" kx="-800400" algn="bl" rotWithShape="0">
              <a:prstClr val="black">
                <a:alpha val="20000"/>
              </a:prst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3201"/>
            <a:ext cx="3505200" cy="762000"/>
          </a:xfrm>
        </p:spPr>
        <p:txBody>
          <a:bodyPr/>
          <a:lstStyle/>
          <a:p>
            <a:r>
              <a:rPr lang="en-US" dirty="0" smtClean="0"/>
              <a:t>QUESTIONS</a:t>
            </a:r>
            <a:endParaRPr lang="en-US" dirty="0"/>
          </a:p>
        </p:txBody>
      </p:sp>
      <p:pic>
        <p:nvPicPr>
          <p:cNvPr id="4" name="Picture 3" descr="PPP_CSYMB_CLP_Questionmark.png"/>
          <p:cNvPicPr>
            <a:picLocks/>
          </p:cNvPicPr>
          <p:nvPr/>
        </p:nvPicPr>
        <p:blipFill>
          <a:blip r:embed="rId2" cstate="print"/>
          <a:stretch>
            <a:fillRect/>
          </a:stretch>
        </p:blipFill>
        <p:spPr>
          <a:xfrm>
            <a:off x="3352800" y="1828800"/>
            <a:ext cx="1131104" cy="2843212"/>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33600"/>
            <a:ext cx="6705600" cy="2362200"/>
          </a:xfrm>
        </p:spPr>
        <p:txBody>
          <a:bodyPr/>
          <a:lstStyle/>
          <a:p>
            <a:r>
              <a:rPr lang="en-US" dirty="0" smtClean="0"/>
              <a:t>Contact </a:t>
            </a:r>
            <a:r>
              <a:rPr lang="en-US" dirty="0" smtClean="0"/>
              <a:t>information:</a:t>
            </a:r>
            <a:br>
              <a:rPr lang="en-US" dirty="0" smtClean="0"/>
            </a:br>
            <a:r>
              <a:rPr lang="en-US" cap="none" dirty="0" smtClean="0"/>
              <a:t>w</a:t>
            </a:r>
            <a:r>
              <a:rPr lang="en-US" cap="none" dirty="0" smtClean="0"/>
              <a:t>ww.NOIR4USA.org</a:t>
            </a:r>
            <a:endParaRPr lang="en-US" dirty="0"/>
          </a:p>
        </p:txBody>
      </p:sp>
      <p:sp>
        <p:nvSpPr>
          <p:cNvPr id="3" name="Text Placeholder 2"/>
          <p:cNvSpPr>
            <a:spLocks noGrp="1"/>
          </p:cNvSpPr>
          <p:nvPr>
            <p:ph type="body" idx="1"/>
          </p:nvPr>
        </p:nvSpPr>
        <p:spPr>
          <a:xfrm>
            <a:off x="228600" y="5029200"/>
            <a:ext cx="8915400" cy="1371600"/>
          </a:xfrm>
        </p:spPr>
        <p:txBody>
          <a:bodyPr>
            <a:normAutofit/>
          </a:bodyPr>
          <a:lstStyle/>
          <a:p>
            <a:r>
              <a:rPr lang="en-US" sz="3200" dirty="0" smtClean="0"/>
              <a:t>David L. Charney, M.D.</a:t>
            </a:r>
          </a:p>
          <a:p>
            <a:r>
              <a:rPr lang="en-US" sz="3200" dirty="0" smtClean="0"/>
              <a:t>dlc43@his.com</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2514600" cy="2362200"/>
          </a:xfrm>
        </p:spPr>
        <p:txBody>
          <a:bodyPr>
            <a:normAutofit/>
          </a:bodyPr>
          <a:lstStyle/>
          <a:p>
            <a:r>
              <a:rPr lang="en-US" dirty="0" smtClean="0"/>
              <a:t>My First Meetings with Earl Pitts</a:t>
            </a:r>
            <a:endParaRPr lang="en-US" dirty="0"/>
          </a:p>
        </p:txBody>
      </p:sp>
      <p:sp>
        <p:nvSpPr>
          <p:cNvPr id="3" name="Content Placeholder 2"/>
          <p:cNvSpPr>
            <a:spLocks noGrp="1"/>
          </p:cNvSpPr>
          <p:nvPr>
            <p:ph idx="1"/>
          </p:nvPr>
        </p:nvSpPr>
        <p:spPr>
          <a:xfrm>
            <a:off x="381000" y="4343400"/>
            <a:ext cx="3505200" cy="1752600"/>
          </a:xfrm>
        </p:spPr>
        <p:txBody>
          <a:bodyPr>
            <a:noAutofit/>
          </a:bodyPr>
          <a:lstStyle/>
          <a:p>
            <a:pPr>
              <a:buNone/>
            </a:pPr>
            <a:r>
              <a:rPr lang="en-US" sz="3200" dirty="0" smtClean="0"/>
              <a:t>A bargain struck:</a:t>
            </a:r>
          </a:p>
          <a:p>
            <a:pPr marL="342900"/>
            <a:r>
              <a:rPr lang="en-US" sz="3200" dirty="0" smtClean="0"/>
              <a:t>“I’ll be your guinea pig”</a:t>
            </a:r>
          </a:p>
          <a:p>
            <a:endParaRPr lang="en-US" sz="2800" dirty="0"/>
          </a:p>
        </p:txBody>
      </p:sp>
      <p:pic>
        <p:nvPicPr>
          <p:cNvPr id="6" name="Picture 2" descr="http://www.wrc.noaa.gov/wrso/posters/98a.jpg"/>
          <p:cNvPicPr>
            <a:picLocks noChangeAspect="1" noChangeArrowheads="1"/>
          </p:cNvPicPr>
          <p:nvPr/>
        </p:nvPicPr>
        <p:blipFill>
          <a:blip r:embed="rId3" cstate="print"/>
          <a:srcRect/>
          <a:stretch>
            <a:fillRect/>
          </a:stretch>
        </p:blipFill>
        <p:spPr bwMode="auto">
          <a:xfrm>
            <a:off x="4343400" y="838200"/>
            <a:ext cx="4543425" cy="57150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7" name="Picture 6" descr="Earl Pitts FBI photo.jpg"/>
          <p:cNvPicPr>
            <a:picLocks noChangeAspect="1"/>
          </p:cNvPicPr>
          <p:nvPr/>
        </p:nvPicPr>
        <p:blipFill>
          <a:blip r:embed="rId4" cstate="print"/>
          <a:stretch>
            <a:fillRect/>
          </a:stretch>
        </p:blipFill>
        <p:spPr>
          <a:xfrm>
            <a:off x="2590800" y="1066800"/>
            <a:ext cx="3288693" cy="28956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Deepening the Knowledge - More Than One Case</a:t>
            </a:r>
            <a:endParaRPr lang="en-US" dirty="0"/>
          </a:p>
        </p:txBody>
      </p:sp>
      <p:pic>
        <p:nvPicPr>
          <p:cNvPr id="5" name="Picture 6" descr="http://upload.wikimedia.org/wikipedia/commons/thumb/9/9f/Robert-Philip-Hanssen.jpg/200px-Robert-Philip-Hanssen.jpg"/>
          <p:cNvPicPr>
            <a:picLocks noChangeAspect="1" noChangeArrowheads="1"/>
          </p:cNvPicPr>
          <p:nvPr/>
        </p:nvPicPr>
        <p:blipFill>
          <a:blip r:embed="rId3" cstate="print"/>
          <a:srcRect/>
          <a:stretch>
            <a:fillRect/>
          </a:stretch>
        </p:blipFill>
        <p:spPr bwMode="auto">
          <a:xfrm>
            <a:off x="1828800" y="2895600"/>
            <a:ext cx="2373086" cy="332232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4" name="Picture 4" descr="http://upload.wikimedia.org/wikipedia/commons/2/24/Robert_Hanssen.jpg"/>
          <p:cNvPicPr>
            <a:picLocks noChangeAspect="1" noChangeArrowheads="1"/>
          </p:cNvPicPr>
          <p:nvPr/>
        </p:nvPicPr>
        <p:blipFill>
          <a:blip r:embed="rId4" cstate="print"/>
          <a:srcRect/>
          <a:stretch>
            <a:fillRect/>
          </a:stretch>
        </p:blipFill>
        <p:spPr bwMode="auto">
          <a:xfrm>
            <a:off x="381000" y="1676400"/>
            <a:ext cx="1905000" cy="2495633"/>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6" name="Picture 5" descr="Regan arrest photo.jpg"/>
          <p:cNvPicPr>
            <a:picLocks noChangeAspect="1"/>
          </p:cNvPicPr>
          <p:nvPr/>
        </p:nvPicPr>
        <p:blipFill>
          <a:blip r:embed="rId5" cstate="print"/>
          <a:srcRect l="15015" r="19920"/>
          <a:stretch>
            <a:fillRect/>
          </a:stretch>
        </p:blipFill>
        <p:spPr>
          <a:xfrm>
            <a:off x="6115050" y="2895600"/>
            <a:ext cx="2548912" cy="33528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7" name="Picture 6" descr="Regan Picture fixed.jpg"/>
          <p:cNvPicPr>
            <a:picLocks noChangeAspect="1"/>
          </p:cNvPicPr>
          <p:nvPr/>
        </p:nvPicPr>
        <p:blipFill>
          <a:blip r:embed="rId6" cstate="print"/>
          <a:stretch>
            <a:fillRect/>
          </a:stretch>
        </p:blipFill>
        <p:spPr>
          <a:xfrm>
            <a:off x="4819650" y="1676400"/>
            <a:ext cx="1907338" cy="25908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Growing the Relationship</a:t>
            </a:r>
            <a:endParaRPr lang="en-US" dirty="0"/>
          </a:p>
        </p:txBody>
      </p:sp>
      <p:sp>
        <p:nvSpPr>
          <p:cNvPr id="3" name="Content Placeholder 2"/>
          <p:cNvSpPr>
            <a:spLocks noGrp="1"/>
          </p:cNvSpPr>
          <p:nvPr>
            <p:ph idx="1"/>
          </p:nvPr>
        </p:nvSpPr>
        <p:spPr/>
        <p:txBody>
          <a:bodyPr/>
          <a:lstStyle/>
          <a:p>
            <a:r>
              <a:rPr lang="en-US" dirty="0" smtClean="0"/>
              <a:t>Listening is the key</a:t>
            </a:r>
          </a:p>
          <a:p>
            <a:pPr lvl="1"/>
            <a:r>
              <a:rPr lang="en-US" dirty="0" smtClean="0"/>
              <a:t>Art of keeping mouth shut</a:t>
            </a:r>
          </a:p>
          <a:p>
            <a:r>
              <a:rPr lang="en-US" dirty="0" smtClean="0"/>
              <a:t>Nature of the Relationship</a:t>
            </a:r>
          </a:p>
          <a:p>
            <a:pPr lvl="1"/>
            <a:r>
              <a:rPr lang="en-US" dirty="0" smtClean="0"/>
              <a:t>Forensic Psychiatrist?</a:t>
            </a:r>
          </a:p>
          <a:p>
            <a:pPr lvl="1"/>
            <a:r>
              <a:rPr lang="en-US" dirty="0" smtClean="0"/>
              <a:t>Doctor-Patient?</a:t>
            </a:r>
          </a:p>
          <a:p>
            <a:pPr lvl="1"/>
            <a:r>
              <a:rPr lang="en-US" dirty="0" smtClean="0"/>
              <a:t>Therapist?</a:t>
            </a:r>
          </a:p>
          <a:p>
            <a:pPr lvl="1"/>
            <a:r>
              <a:rPr lang="en-US" dirty="0" smtClean="0"/>
              <a:t>Confidante?</a:t>
            </a:r>
          </a:p>
          <a:p>
            <a:pPr lvl="1"/>
            <a:r>
              <a:rPr lang="en-US" dirty="0" smtClean="0"/>
              <a:t>None or all of the above?</a:t>
            </a:r>
          </a:p>
          <a:p>
            <a:endParaRPr lang="en-US" dirty="0"/>
          </a:p>
        </p:txBody>
      </p:sp>
    </p:spTree>
  </p:cSld>
  <p:clrMapOvr>
    <a:masterClrMapping/>
  </p:clrMapOvr>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3B3B3B"/>
      </a:dk2>
      <a:lt2>
        <a:srgbClr val="D4D2D0"/>
      </a:lt2>
      <a:accent1>
        <a:srgbClr val="6EA0B0"/>
      </a:accent1>
      <a:accent2>
        <a:srgbClr val="0D74C9"/>
      </a:accent2>
      <a:accent3>
        <a:srgbClr val="248AAE"/>
      </a:accent3>
      <a:accent4>
        <a:srgbClr val="00B0F0"/>
      </a:accent4>
      <a:accent5>
        <a:srgbClr val="6E88A4"/>
      </a:accent5>
      <a:accent6>
        <a:srgbClr val="ABFFF7"/>
      </a:accent6>
      <a:hlink>
        <a:srgbClr val="00C8C3"/>
      </a:hlink>
      <a:folHlink>
        <a:srgbClr val="A116E0"/>
      </a:folHlink>
    </a:clrScheme>
    <a:fontScheme name="Book Antiqua">
      <a:majorFont>
        <a:latin typeface="Book Antiqua"/>
        <a:ea typeface=""/>
        <a:cs typeface=""/>
      </a:majorFont>
      <a:minorFont>
        <a:latin typeface="Book Antiqua"/>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1548</TotalTime>
  <Words>2482</Words>
  <Application>Microsoft Office PowerPoint</Application>
  <PresentationFormat>On-screen Show (4:3)</PresentationFormat>
  <Paragraphs>338</Paragraphs>
  <Slides>66</Slides>
  <Notes>46</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Slide 1</vt:lpstr>
      <vt:lpstr>Slide 2</vt:lpstr>
      <vt:lpstr>Spying: A BIG Problem</vt:lpstr>
      <vt:lpstr>How I Became An Expert in the Mind of the Spy</vt:lpstr>
      <vt:lpstr>Down the Rabbit Hole by Accident</vt:lpstr>
      <vt:lpstr>Access is Key</vt:lpstr>
      <vt:lpstr>My First Meetings with Earl Pitts</vt:lpstr>
      <vt:lpstr>Deepening the Knowledge - More Than One Case</vt:lpstr>
      <vt:lpstr>Growing the Relationship</vt:lpstr>
      <vt:lpstr>Predictable By Design</vt:lpstr>
      <vt:lpstr>A spy is the loneliest person in the world</vt:lpstr>
      <vt:lpstr>Starting Assumptions About Motivation</vt:lpstr>
      <vt:lpstr>If We’re So Smart About This, Why Does it Keep Happening?</vt:lpstr>
      <vt:lpstr>Slide 14</vt:lpstr>
      <vt:lpstr>Finding Spies Subject to Iron Law of Economics</vt:lpstr>
      <vt:lpstr>Tradeoffs in Screening for Spies</vt:lpstr>
      <vt:lpstr>Conventional Theories of Motivation?  Not What I Found!</vt:lpstr>
      <vt:lpstr>I’m a Doctor—I Discover the Genetic Marker  for Spies</vt:lpstr>
      <vt:lpstr>Gender Counts</vt:lpstr>
      <vt:lpstr>Core Psychology of the Insider Spy</vt:lpstr>
      <vt:lpstr>Slide 21</vt:lpstr>
      <vt:lpstr>Slide 22</vt:lpstr>
      <vt:lpstr>Spies are Unhappy</vt:lpstr>
      <vt:lpstr>The Holy Grail: The Perfect Profile of the Spy</vt:lpstr>
      <vt:lpstr>Ten Life Stages of the Insider Spy</vt:lpstr>
      <vt:lpstr>Sensitizing stage</vt:lpstr>
      <vt:lpstr>Slide 27</vt:lpstr>
      <vt:lpstr>Stress / spiral stage</vt:lpstr>
      <vt:lpstr>Slide 29</vt:lpstr>
      <vt:lpstr>Crisis / climax / resolution stage</vt:lpstr>
      <vt:lpstr>Slide 31</vt:lpstr>
      <vt:lpstr>Post-recruitment stage</vt:lpstr>
      <vt:lpstr>Slide 33</vt:lpstr>
      <vt:lpstr>Remorse / morning-after stage</vt:lpstr>
      <vt:lpstr>Slide 35</vt:lpstr>
      <vt:lpstr>Slide 36</vt:lpstr>
      <vt:lpstr>Slide 37</vt:lpstr>
      <vt:lpstr>Christopher Boyce</vt:lpstr>
      <vt:lpstr>Christopher Boyce on Stage Five</vt:lpstr>
      <vt:lpstr>Christopher Boyce on Stage Five</vt:lpstr>
      <vt:lpstr>28 YEARS LATER— Boyce’s Stage Five is STILL on his mind</vt:lpstr>
      <vt:lpstr>Boyce on Snowden (CNN, June 2013)</vt:lpstr>
      <vt:lpstr>Chris Boyce on Committing Espionage</vt:lpstr>
      <vt:lpstr>Active spy career stage</vt:lpstr>
      <vt:lpstr>Slide 45</vt:lpstr>
      <vt:lpstr>What was exciting is now drudgery, exhausting</vt:lpstr>
      <vt:lpstr>Dormancy stage</vt:lpstr>
      <vt:lpstr>Slide 48</vt:lpstr>
      <vt:lpstr>Robert Lipka: Spied in the 1960’s, Caught in the 1990’s </vt:lpstr>
      <vt:lpstr>Pre-arrest stage</vt:lpstr>
      <vt:lpstr>Slide 51</vt:lpstr>
      <vt:lpstr>Arrest and post-arrest stage</vt:lpstr>
      <vt:lpstr>Slide 53</vt:lpstr>
      <vt:lpstr>Brooding in jail stage</vt:lpstr>
      <vt:lpstr>Slide 55</vt:lpstr>
      <vt:lpstr>Slide 56</vt:lpstr>
      <vt:lpstr>Existential Dilemmas of the Insider Spy</vt:lpstr>
      <vt:lpstr>Existential Consequences</vt:lpstr>
      <vt:lpstr>Ten Life Stages of the Insider Spy</vt:lpstr>
      <vt:lpstr>Existential Consequences</vt:lpstr>
      <vt:lpstr>Why Current Strategies Don’t Work Very Well</vt:lpstr>
      <vt:lpstr>Slide 62</vt:lpstr>
      <vt:lpstr>Time for something new</vt:lpstr>
      <vt:lpstr>Slide 64</vt:lpstr>
      <vt:lpstr>QUESTIONS</vt:lpstr>
      <vt:lpstr>Contact information: www.NOIR4USA.org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Cynthia J. Kwitchoff</dc:creator>
  <cp:lastModifiedBy>Cynthia J. Kwitchoff</cp:lastModifiedBy>
  <cp:revision>120</cp:revision>
  <dcterms:created xsi:type="dcterms:W3CDTF">2014-01-27T20:16:43Z</dcterms:created>
  <dcterms:modified xsi:type="dcterms:W3CDTF">2014-02-10T23:51:54Z</dcterms:modified>
</cp:coreProperties>
</file>